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bril Fatface" panose="02000503000000020003" pitchFamily="2" charset="0"/>
      <p:regular r:id="rId10"/>
    </p:embeddedFont>
    <p:embeddedFont>
      <p:font typeface="Aileron" panose="020B0604020202020204" charset="0"/>
      <p:regular r:id="rId11"/>
    </p:embeddedFont>
    <p:embeddedFont>
      <p:font typeface="Aileron Bold" panose="020B0604020202020204" charset="0"/>
      <p:regular r:id="rId12"/>
    </p:embeddedFont>
    <p:embeddedFont>
      <p:font typeface="Arimo" panose="020B0604020202020204" charset="0"/>
      <p:regular r:id="rId13"/>
    </p:embeddedFont>
    <p:embeddedFont>
      <p:font typeface="Arimo Bold" panose="020B0604020202020204" charset="0"/>
      <p:regular r:id="rId14"/>
    </p:embeddedFont>
    <p:embeddedFont>
      <p:font typeface="Canva Sans 1" panose="020B0604020202020204" charset="0"/>
      <p:regular r:id="rId15"/>
    </p:embeddedFont>
    <p:embeddedFont>
      <p:font typeface="Canva Sans 1 Bold" panose="020B0604020202020204" charset="0"/>
      <p:regular r:id="rId16"/>
    </p:embeddedFont>
    <p:embeddedFont>
      <p:font typeface="Canva Sans 2 Bold" panose="020B0604020202020204" charset="0"/>
      <p:regular r:id="rId17"/>
    </p:embeddedFont>
    <p:embeddedFont>
      <p:font typeface="Gill Sans Light" panose="020B0604020202020204" charset="0"/>
      <p:regular r:id="rId18"/>
    </p:embeddedFont>
    <p:embeddedFont>
      <p:font typeface="Open Sauce Bold" panose="020B0604020202020204" charset="0"/>
      <p:regular r:id="rId19"/>
    </p:embeddedFont>
    <p:embeddedFont>
      <p:font typeface="Telegraf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1" d="100"/>
          <a:sy n="101" d="100"/>
        </p:scale>
        <p:origin x="654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9" Type="http://schemas.openxmlformats.org/officeDocument/2006/relationships/image" Target="../media/image41.svg"/><Relationship Id="rId3" Type="http://schemas.openxmlformats.org/officeDocument/2006/relationships/image" Target="../media/image5.svg"/><Relationship Id="rId21" Type="http://schemas.openxmlformats.org/officeDocument/2006/relationships/image" Target="../media/image23.svg"/><Relationship Id="rId34" Type="http://schemas.openxmlformats.org/officeDocument/2006/relationships/image" Target="../media/image36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27.svg"/><Relationship Id="rId33" Type="http://schemas.openxmlformats.org/officeDocument/2006/relationships/image" Target="../media/image35.svg"/><Relationship Id="rId38" Type="http://schemas.openxmlformats.org/officeDocument/2006/relationships/image" Target="../media/image40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25.sv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31" Type="http://schemas.openxmlformats.org/officeDocument/2006/relationships/image" Target="../media/image33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svg"/><Relationship Id="rId30" Type="http://schemas.openxmlformats.org/officeDocument/2006/relationships/image" Target="../media/image32.png"/><Relationship Id="rId35" Type="http://schemas.openxmlformats.org/officeDocument/2006/relationships/image" Target="../media/image3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svg"/><Relationship Id="rId21" Type="http://schemas.openxmlformats.org/officeDocument/2006/relationships/image" Target="../media/image25.svg"/><Relationship Id="rId34" Type="http://schemas.openxmlformats.org/officeDocument/2006/relationships/image" Target="../media/image40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5" Type="http://schemas.openxmlformats.org/officeDocument/2006/relationships/image" Target="../media/image29.svg"/><Relationship Id="rId33" Type="http://schemas.openxmlformats.org/officeDocument/2006/relationships/image" Target="../media/image37.sv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37" Type="http://schemas.openxmlformats.org/officeDocument/2006/relationships/image" Target="../media/image43.pn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23" Type="http://schemas.openxmlformats.org/officeDocument/2006/relationships/image" Target="../media/image27.svg"/><Relationship Id="rId28" Type="http://schemas.openxmlformats.org/officeDocument/2006/relationships/image" Target="../media/image32.png"/><Relationship Id="rId36" Type="http://schemas.openxmlformats.org/officeDocument/2006/relationships/image" Target="../media/image42.pn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31" Type="http://schemas.openxmlformats.org/officeDocument/2006/relationships/image" Target="../media/image35.sv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svg"/><Relationship Id="rId30" Type="http://schemas.openxmlformats.org/officeDocument/2006/relationships/image" Target="../media/image34.png"/><Relationship Id="rId35" Type="http://schemas.openxmlformats.org/officeDocument/2006/relationships/image" Target="../media/image4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18" Type="http://schemas.openxmlformats.org/officeDocument/2006/relationships/image" Target="../media/image60.png"/><Relationship Id="rId3" Type="http://schemas.openxmlformats.org/officeDocument/2006/relationships/image" Target="../media/image45.svg"/><Relationship Id="rId21" Type="http://schemas.openxmlformats.org/officeDocument/2006/relationships/image" Target="../media/image63.sv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17" Type="http://schemas.openxmlformats.org/officeDocument/2006/relationships/image" Target="../media/image59.sv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5" Type="http://schemas.openxmlformats.org/officeDocument/2006/relationships/image" Target="../media/image57.svg"/><Relationship Id="rId10" Type="http://schemas.openxmlformats.org/officeDocument/2006/relationships/image" Target="../media/image52.png"/><Relationship Id="rId19" Type="http://schemas.openxmlformats.org/officeDocument/2006/relationships/image" Target="../media/image61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44" b="-2444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7779082" y="0"/>
            <a:ext cx="9748450" cy="9568549"/>
            <a:chOff x="0" y="0"/>
            <a:chExt cx="2567493" cy="25201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67493" cy="2520112"/>
            </a:xfrm>
            <a:custGeom>
              <a:avLst/>
              <a:gdLst/>
              <a:ahLst/>
              <a:cxnLst/>
              <a:rect l="l" t="t" r="r" b="b"/>
              <a:pathLst>
                <a:path w="2567493" h="2520112">
                  <a:moveTo>
                    <a:pt x="0" y="0"/>
                  </a:moveTo>
                  <a:lnTo>
                    <a:pt x="2567493" y="0"/>
                  </a:lnTo>
                  <a:lnTo>
                    <a:pt x="2567493" y="2520112"/>
                  </a:lnTo>
                  <a:lnTo>
                    <a:pt x="0" y="2520112"/>
                  </a:lnTo>
                  <a:close/>
                </a:path>
              </a:pathLst>
            </a:custGeom>
            <a:solidFill>
              <a:srgbClr val="12372A">
                <a:alpha val="8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567493" cy="2567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60469" y="1486344"/>
            <a:ext cx="7018613" cy="7314312"/>
            <a:chOff x="0" y="0"/>
            <a:chExt cx="1087367" cy="11331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87367" cy="1133178"/>
            </a:xfrm>
            <a:custGeom>
              <a:avLst/>
              <a:gdLst/>
              <a:ahLst/>
              <a:cxnLst/>
              <a:rect l="l" t="t" r="r" b="b"/>
              <a:pathLst>
                <a:path w="1087367" h="1133178">
                  <a:moveTo>
                    <a:pt x="0" y="0"/>
                  </a:moveTo>
                  <a:lnTo>
                    <a:pt x="1087367" y="0"/>
                  </a:lnTo>
                  <a:lnTo>
                    <a:pt x="1087367" y="1133178"/>
                  </a:lnTo>
                  <a:lnTo>
                    <a:pt x="0" y="1133178"/>
                  </a:lnTo>
                  <a:close/>
                </a:path>
              </a:pathLst>
            </a:custGeom>
            <a:blipFill>
              <a:blip r:embed="rId3"/>
              <a:stretch>
                <a:fillRect l="-36068" r="-40563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461516" y="3349644"/>
            <a:ext cx="8383580" cy="161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999"/>
              </a:lnSpc>
            </a:pPr>
            <a:r>
              <a:rPr lang="en-US" sz="9999" b="1" spc="2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CARBON IA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61516" y="6648458"/>
            <a:ext cx="8383580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 spc="320">
                <a:solidFill>
                  <a:srgbClr val="FBFADA"/>
                </a:solidFill>
                <a:latin typeface="Telegraf Bold"/>
                <a:ea typeface="Telegraf Bold"/>
                <a:cs typeface="Telegraf Bold"/>
                <a:sym typeface="Telegraf Bold"/>
              </a:rPr>
              <a:t>CALDERON - LOPEZ X2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34914" y="2181881"/>
            <a:ext cx="3624386" cy="50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840"/>
              </a:lnSpc>
            </a:pPr>
            <a:r>
              <a:rPr lang="en-US" sz="2400" spc="240">
                <a:solidFill>
                  <a:srgbClr val="FAFAFA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Capstone Inc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58263" y="8293926"/>
            <a:ext cx="3686833" cy="50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840"/>
              </a:lnSpc>
            </a:pPr>
            <a:r>
              <a:rPr lang="en-US" sz="2400" spc="240">
                <a:solidFill>
                  <a:srgbClr val="FAFAFA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II SEMESTRE 2024</a:t>
            </a:r>
          </a:p>
        </p:txBody>
      </p:sp>
      <p:sp>
        <p:nvSpPr>
          <p:cNvPr id="12" name="Freeform 12"/>
          <p:cNvSpPr/>
          <p:nvPr/>
        </p:nvSpPr>
        <p:spPr>
          <a:xfrm>
            <a:off x="11286895" y="1028700"/>
            <a:ext cx="5972405" cy="1166641"/>
          </a:xfrm>
          <a:custGeom>
            <a:avLst/>
            <a:gdLst/>
            <a:ahLst/>
            <a:cxnLst/>
            <a:rect l="l" t="t" r="r" b="b"/>
            <a:pathLst>
              <a:path w="5972405" h="1166641">
                <a:moveTo>
                  <a:pt x="0" y="0"/>
                </a:moveTo>
                <a:lnTo>
                  <a:pt x="5972405" y="0"/>
                </a:lnTo>
                <a:lnTo>
                  <a:pt x="5972405" y="1166641"/>
                </a:lnTo>
                <a:lnTo>
                  <a:pt x="0" y="11666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2736" y="142718"/>
            <a:ext cx="17401518" cy="7462437"/>
          </a:xfrm>
          <a:custGeom>
            <a:avLst/>
            <a:gdLst/>
            <a:ahLst/>
            <a:cxnLst/>
            <a:rect l="l" t="t" r="r" b="b"/>
            <a:pathLst>
              <a:path w="17401518" h="7462437">
                <a:moveTo>
                  <a:pt x="0" y="0"/>
                </a:moveTo>
                <a:lnTo>
                  <a:pt x="17401517" y="0"/>
                </a:lnTo>
                <a:lnTo>
                  <a:pt x="17401517" y="7462437"/>
                </a:lnTo>
                <a:lnTo>
                  <a:pt x="0" y="74624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91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1858680" y="1813999"/>
            <a:ext cx="612998" cy="448255"/>
          </a:xfrm>
          <a:custGeom>
            <a:avLst/>
            <a:gdLst/>
            <a:ahLst/>
            <a:cxnLst/>
            <a:rect l="l" t="t" r="r" b="b"/>
            <a:pathLst>
              <a:path w="612998" h="448255">
                <a:moveTo>
                  <a:pt x="0" y="0"/>
                </a:moveTo>
                <a:lnTo>
                  <a:pt x="612998" y="0"/>
                </a:lnTo>
                <a:lnTo>
                  <a:pt x="612998" y="448255"/>
                </a:lnTo>
                <a:lnTo>
                  <a:pt x="0" y="4482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0537072" y="1054194"/>
            <a:ext cx="830613" cy="883631"/>
          </a:xfrm>
          <a:custGeom>
            <a:avLst/>
            <a:gdLst/>
            <a:ahLst/>
            <a:cxnLst/>
            <a:rect l="l" t="t" r="r" b="b"/>
            <a:pathLst>
              <a:path w="830613" h="883631">
                <a:moveTo>
                  <a:pt x="0" y="0"/>
                </a:moveTo>
                <a:lnTo>
                  <a:pt x="830613" y="0"/>
                </a:lnTo>
                <a:lnTo>
                  <a:pt x="830613" y="883630"/>
                </a:lnTo>
                <a:lnTo>
                  <a:pt x="0" y="8836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7442965" y="3510772"/>
            <a:ext cx="682282" cy="2115603"/>
          </a:xfrm>
          <a:custGeom>
            <a:avLst/>
            <a:gdLst/>
            <a:ahLst/>
            <a:cxnLst/>
            <a:rect l="l" t="t" r="r" b="b"/>
            <a:pathLst>
              <a:path w="682282" h="2115603">
                <a:moveTo>
                  <a:pt x="0" y="0"/>
                </a:moveTo>
                <a:lnTo>
                  <a:pt x="682282" y="0"/>
                </a:lnTo>
                <a:lnTo>
                  <a:pt x="682282" y="2115604"/>
                </a:lnTo>
                <a:lnTo>
                  <a:pt x="0" y="21156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5796663" y="3276998"/>
            <a:ext cx="1327561" cy="972439"/>
          </a:xfrm>
          <a:custGeom>
            <a:avLst/>
            <a:gdLst/>
            <a:ahLst/>
            <a:cxnLst/>
            <a:rect l="l" t="t" r="r" b="b"/>
            <a:pathLst>
              <a:path w="1327561" h="972439">
                <a:moveTo>
                  <a:pt x="0" y="0"/>
                </a:moveTo>
                <a:lnTo>
                  <a:pt x="1327561" y="0"/>
                </a:lnTo>
                <a:lnTo>
                  <a:pt x="1327561" y="972439"/>
                </a:lnTo>
                <a:lnTo>
                  <a:pt x="0" y="9724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200431" y="4459296"/>
            <a:ext cx="828269" cy="1559095"/>
          </a:xfrm>
          <a:custGeom>
            <a:avLst/>
            <a:gdLst/>
            <a:ahLst/>
            <a:cxnLst/>
            <a:rect l="l" t="t" r="r" b="b"/>
            <a:pathLst>
              <a:path w="828269" h="1559095">
                <a:moveTo>
                  <a:pt x="0" y="0"/>
                </a:moveTo>
                <a:lnTo>
                  <a:pt x="828269" y="0"/>
                </a:lnTo>
                <a:lnTo>
                  <a:pt x="828269" y="1559095"/>
                </a:lnTo>
                <a:lnTo>
                  <a:pt x="0" y="15590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-3520703">
            <a:off x="4813829" y="4873248"/>
            <a:ext cx="505061" cy="430564"/>
          </a:xfrm>
          <a:custGeom>
            <a:avLst/>
            <a:gdLst/>
            <a:ahLst/>
            <a:cxnLst/>
            <a:rect l="l" t="t" r="r" b="b"/>
            <a:pathLst>
              <a:path w="505061" h="430564">
                <a:moveTo>
                  <a:pt x="0" y="0"/>
                </a:moveTo>
                <a:lnTo>
                  <a:pt x="505061" y="0"/>
                </a:lnTo>
                <a:lnTo>
                  <a:pt x="505061" y="430565"/>
                </a:lnTo>
                <a:lnTo>
                  <a:pt x="0" y="4305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9" name="Group 9"/>
          <p:cNvGrpSpPr/>
          <p:nvPr/>
        </p:nvGrpSpPr>
        <p:grpSpPr>
          <a:xfrm>
            <a:off x="1028700" y="6027502"/>
            <a:ext cx="1086927" cy="108692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3C669"/>
            </a:solidFill>
            <a:ln w="104775" cap="sq">
              <a:solidFill>
                <a:srgbClr val="ECECEC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705460" y="5778776"/>
            <a:ext cx="1086927" cy="108692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CBBA9"/>
            </a:solidFill>
            <a:ln w="104775" cap="sq">
              <a:solidFill>
                <a:srgbClr val="ECECEC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792387" y="3529057"/>
            <a:ext cx="1086927" cy="108692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79AB"/>
            </a:solidFill>
            <a:ln w="104775" cap="sq">
              <a:solidFill>
                <a:srgbClr val="ECECEC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453535" y="1443971"/>
            <a:ext cx="1086927" cy="108692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568D"/>
            </a:solidFill>
            <a:ln w="104775" cap="sq">
              <a:solidFill>
                <a:srgbClr val="ECECEC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4617506">
            <a:off x="16779275" y="288995"/>
            <a:ext cx="921949" cy="806705"/>
            <a:chOff x="0" y="0"/>
            <a:chExt cx="812800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E4D4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3216520" y="6116930"/>
            <a:ext cx="807049" cy="908072"/>
          </a:xfrm>
          <a:custGeom>
            <a:avLst/>
            <a:gdLst/>
            <a:ahLst/>
            <a:cxnLst/>
            <a:rect l="l" t="t" r="r" b="b"/>
            <a:pathLst>
              <a:path w="807049" h="908072">
                <a:moveTo>
                  <a:pt x="0" y="0"/>
                </a:moveTo>
                <a:lnTo>
                  <a:pt x="807048" y="0"/>
                </a:lnTo>
                <a:lnTo>
                  <a:pt x="807048" y="908071"/>
                </a:lnTo>
                <a:lnTo>
                  <a:pt x="0" y="90807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Freeform 25"/>
          <p:cNvSpPr/>
          <p:nvPr/>
        </p:nvSpPr>
        <p:spPr>
          <a:xfrm rot="1065233">
            <a:off x="9539670" y="951594"/>
            <a:ext cx="784243" cy="561714"/>
          </a:xfrm>
          <a:custGeom>
            <a:avLst/>
            <a:gdLst/>
            <a:ahLst/>
            <a:cxnLst/>
            <a:rect l="l" t="t" r="r" b="b"/>
            <a:pathLst>
              <a:path w="784243" h="561714">
                <a:moveTo>
                  <a:pt x="0" y="0"/>
                </a:moveTo>
                <a:lnTo>
                  <a:pt x="784243" y="0"/>
                </a:lnTo>
                <a:lnTo>
                  <a:pt x="784243" y="561715"/>
                </a:lnTo>
                <a:lnTo>
                  <a:pt x="0" y="56171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6" name="Freeform 26"/>
          <p:cNvSpPr/>
          <p:nvPr/>
        </p:nvSpPr>
        <p:spPr>
          <a:xfrm>
            <a:off x="9109780" y="2246493"/>
            <a:ext cx="725846" cy="419176"/>
          </a:xfrm>
          <a:custGeom>
            <a:avLst/>
            <a:gdLst/>
            <a:ahLst/>
            <a:cxnLst/>
            <a:rect l="l" t="t" r="r" b="b"/>
            <a:pathLst>
              <a:path w="725846" h="419176">
                <a:moveTo>
                  <a:pt x="0" y="0"/>
                </a:moveTo>
                <a:lnTo>
                  <a:pt x="725846" y="0"/>
                </a:lnTo>
                <a:lnTo>
                  <a:pt x="725846" y="419176"/>
                </a:lnTo>
                <a:lnTo>
                  <a:pt x="0" y="41917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7" name="Group 27"/>
          <p:cNvGrpSpPr/>
          <p:nvPr/>
        </p:nvGrpSpPr>
        <p:grpSpPr>
          <a:xfrm>
            <a:off x="5796663" y="6087555"/>
            <a:ext cx="1228723" cy="234683"/>
            <a:chOff x="0" y="0"/>
            <a:chExt cx="323614" cy="6181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23614" cy="61810"/>
            </a:xfrm>
            <a:custGeom>
              <a:avLst/>
              <a:gdLst/>
              <a:ahLst/>
              <a:cxnLst/>
              <a:rect l="l" t="t" r="r" b="b"/>
              <a:pathLst>
                <a:path w="323614" h="61810">
                  <a:moveTo>
                    <a:pt x="161807" y="0"/>
                  </a:moveTo>
                  <a:cubicBezTo>
                    <a:pt x="72444" y="0"/>
                    <a:pt x="0" y="13837"/>
                    <a:pt x="0" y="30905"/>
                  </a:cubicBezTo>
                  <a:cubicBezTo>
                    <a:pt x="0" y="47973"/>
                    <a:pt x="72444" y="61810"/>
                    <a:pt x="161807" y="61810"/>
                  </a:cubicBezTo>
                  <a:cubicBezTo>
                    <a:pt x="251171" y="61810"/>
                    <a:pt x="323614" y="47973"/>
                    <a:pt x="323614" y="30905"/>
                  </a:cubicBezTo>
                  <a:cubicBezTo>
                    <a:pt x="323614" y="13837"/>
                    <a:pt x="251171" y="0"/>
                    <a:pt x="161807" y="0"/>
                  </a:cubicBezTo>
                  <a:close/>
                </a:path>
              </a:pathLst>
            </a:custGeom>
            <a:solidFill>
              <a:srgbClr val="4E4D4D">
                <a:alpha val="22745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0339" y="-32305"/>
              <a:ext cx="262937" cy="88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5861058" y="5680549"/>
            <a:ext cx="1099933" cy="526593"/>
          </a:xfrm>
          <a:custGeom>
            <a:avLst/>
            <a:gdLst/>
            <a:ahLst/>
            <a:cxnLst/>
            <a:rect l="l" t="t" r="r" b="b"/>
            <a:pathLst>
              <a:path w="1099933" h="526593">
                <a:moveTo>
                  <a:pt x="0" y="0"/>
                </a:moveTo>
                <a:lnTo>
                  <a:pt x="1099933" y="0"/>
                </a:lnTo>
                <a:lnTo>
                  <a:pt x="1099933" y="526593"/>
                </a:lnTo>
                <a:lnTo>
                  <a:pt x="0" y="52659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1" name="Freeform 31"/>
          <p:cNvSpPr/>
          <p:nvPr/>
        </p:nvSpPr>
        <p:spPr>
          <a:xfrm>
            <a:off x="2115627" y="4564358"/>
            <a:ext cx="2111431" cy="541054"/>
          </a:xfrm>
          <a:custGeom>
            <a:avLst/>
            <a:gdLst/>
            <a:ahLst/>
            <a:cxnLst/>
            <a:rect l="l" t="t" r="r" b="b"/>
            <a:pathLst>
              <a:path w="2111431" h="541054">
                <a:moveTo>
                  <a:pt x="0" y="0"/>
                </a:moveTo>
                <a:lnTo>
                  <a:pt x="2111431" y="0"/>
                </a:lnTo>
                <a:lnTo>
                  <a:pt x="2111431" y="541054"/>
                </a:lnTo>
                <a:lnTo>
                  <a:pt x="0" y="54105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2" name="Freeform 32"/>
          <p:cNvSpPr/>
          <p:nvPr/>
        </p:nvSpPr>
        <p:spPr>
          <a:xfrm>
            <a:off x="7784106" y="487464"/>
            <a:ext cx="1138240" cy="409767"/>
          </a:xfrm>
          <a:custGeom>
            <a:avLst/>
            <a:gdLst/>
            <a:ahLst/>
            <a:cxnLst/>
            <a:rect l="l" t="t" r="r" b="b"/>
            <a:pathLst>
              <a:path w="1138240" h="409767">
                <a:moveTo>
                  <a:pt x="0" y="0"/>
                </a:moveTo>
                <a:lnTo>
                  <a:pt x="1138241" y="0"/>
                </a:lnTo>
                <a:lnTo>
                  <a:pt x="1138241" y="409767"/>
                </a:lnTo>
                <a:lnTo>
                  <a:pt x="0" y="409767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3" name="Freeform 33"/>
          <p:cNvSpPr/>
          <p:nvPr/>
        </p:nvSpPr>
        <p:spPr>
          <a:xfrm>
            <a:off x="8601497" y="5238843"/>
            <a:ext cx="678943" cy="527878"/>
          </a:xfrm>
          <a:custGeom>
            <a:avLst/>
            <a:gdLst/>
            <a:ahLst/>
            <a:cxnLst/>
            <a:rect l="l" t="t" r="r" b="b"/>
            <a:pathLst>
              <a:path w="678943" h="527878">
                <a:moveTo>
                  <a:pt x="0" y="0"/>
                </a:moveTo>
                <a:lnTo>
                  <a:pt x="678944" y="0"/>
                </a:lnTo>
                <a:lnTo>
                  <a:pt x="678944" y="527879"/>
                </a:lnTo>
                <a:lnTo>
                  <a:pt x="0" y="52787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4" name="Freeform 34"/>
          <p:cNvSpPr/>
          <p:nvPr/>
        </p:nvSpPr>
        <p:spPr>
          <a:xfrm>
            <a:off x="1346438" y="6322239"/>
            <a:ext cx="451451" cy="453150"/>
          </a:xfrm>
          <a:custGeom>
            <a:avLst/>
            <a:gdLst/>
            <a:ahLst/>
            <a:cxnLst/>
            <a:rect l="l" t="t" r="r" b="b"/>
            <a:pathLst>
              <a:path w="451451" h="453150">
                <a:moveTo>
                  <a:pt x="0" y="0"/>
                </a:moveTo>
                <a:lnTo>
                  <a:pt x="451451" y="0"/>
                </a:lnTo>
                <a:lnTo>
                  <a:pt x="451451" y="453150"/>
                </a:lnTo>
                <a:lnTo>
                  <a:pt x="0" y="45315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5" name="Freeform 35"/>
          <p:cNvSpPr/>
          <p:nvPr/>
        </p:nvSpPr>
        <p:spPr>
          <a:xfrm>
            <a:off x="9074205" y="3834423"/>
            <a:ext cx="523290" cy="476194"/>
          </a:xfrm>
          <a:custGeom>
            <a:avLst/>
            <a:gdLst/>
            <a:ahLst/>
            <a:cxnLst/>
            <a:rect l="l" t="t" r="r" b="b"/>
            <a:pathLst>
              <a:path w="523290" h="476194">
                <a:moveTo>
                  <a:pt x="0" y="0"/>
                </a:moveTo>
                <a:lnTo>
                  <a:pt x="523290" y="0"/>
                </a:lnTo>
                <a:lnTo>
                  <a:pt x="523290" y="476194"/>
                </a:lnTo>
                <a:lnTo>
                  <a:pt x="0" y="476194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6" name="Freeform 36"/>
          <p:cNvSpPr/>
          <p:nvPr/>
        </p:nvSpPr>
        <p:spPr>
          <a:xfrm>
            <a:off x="8009742" y="6116930"/>
            <a:ext cx="478363" cy="440692"/>
          </a:xfrm>
          <a:custGeom>
            <a:avLst/>
            <a:gdLst/>
            <a:ahLst/>
            <a:cxnLst/>
            <a:rect l="l" t="t" r="r" b="b"/>
            <a:pathLst>
              <a:path w="478363" h="440692">
                <a:moveTo>
                  <a:pt x="0" y="0"/>
                </a:moveTo>
                <a:lnTo>
                  <a:pt x="478363" y="0"/>
                </a:lnTo>
                <a:lnTo>
                  <a:pt x="478363" y="440692"/>
                </a:lnTo>
                <a:lnTo>
                  <a:pt x="0" y="440692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7" name="Freeform 37"/>
          <p:cNvSpPr/>
          <p:nvPr/>
        </p:nvSpPr>
        <p:spPr>
          <a:xfrm>
            <a:off x="12762770" y="1730998"/>
            <a:ext cx="468456" cy="515495"/>
          </a:xfrm>
          <a:custGeom>
            <a:avLst/>
            <a:gdLst/>
            <a:ahLst/>
            <a:cxnLst/>
            <a:rect l="l" t="t" r="r" b="b"/>
            <a:pathLst>
              <a:path w="468456" h="515495">
                <a:moveTo>
                  <a:pt x="0" y="0"/>
                </a:moveTo>
                <a:lnTo>
                  <a:pt x="468456" y="0"/>
                </a:lnTo>
                <a:lnTo>
                  <a:pt x="468456" y="515495"/>
                </a:lnTo>
                <a:lnTo>
                  <a:pt x="0" y="515495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8" name="Freeform 38"/>
          <p:cNvSpPr/>
          <p:nvPr/>
        </p:nvSpPr>
        <p:spPr>
          <a:xfrm>
            <a:off x="13055291" y="6172200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79" y="0"/>
                </a:lnTo>
                <a:lnTo>
                  <a:pt x="52003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9" name="TextBox 39"/>
          <p:cNvSpPr txBox="1"/>
          <p:nvPr/>
        </p:nvSpPr>
        <p:spPr>
          <a:xfrm>
            <a:off x="1028700" y="1123950"/>
            <a:ext cx="4008415" cy="2213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7"/>
              </a:lnSpc>
            </a:pPr>
            <a:r>
              <a:rPr lang="en-US" sz="5700" b="1" spc="-267">
                <a:solidFill>
                  <a:srgbClr val="4E4D4D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Etapas de la Huella de carbono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28700" y="8639094"/>
            <a:ext cx="6234756" cy="159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1600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Este paso determina cuales instalaciones de nuestra organización serán incluidas (control financiero/control operacional), ademas incluye encuestas sobre los tipos de actividades que estaremos incluyendo a nuestra huella de carbono.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202585" y="7698608"/>
            <a:ext cx="4322725" cy="94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1600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Se registran consumos en herramientas de calculo, a su vez se dejan respaldos en repositorios.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531097" y="4777735"/>
            <a:ext cx="3623240" cy="1267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1600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Se actualizan los Factores de Emisión y se procede a totalizar los consumos y sus equivalencias en toneladas de CO2 equivalente.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154338" y="2261853"/>
            <a:ext cx="3268164" cy="1267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2"/>
              </a:lnSpc>
            </a:pPr>
            <a:r>
              <a:rPr lang="en-US" sz="1600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Esta fase incluye la emision de reportes de huella de carbono de la compañía con frecuencias por definir, normalmente anual.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45414" y="7714674"/>
            <a:ext cx="2540645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 dirty="0" err="1">
                <a:solidFill>
                  <a:srgbClr val="4E4D4D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Verificar</a:t>
            </a:r>
            <a:r>
              <a:rPr lang="en-US" sz="2400" b="1" dirty="0">
                <a:solidFill>
                  <a:srgbClr val="4E4D4D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 </a:t>
            </a:r>
            <a:r>
              <a:rPr lang="en-US" sz="2400" b="1" dirty="0" err="1">
                <a:solidFill>
                  <a:srgbClr val="4E4D4D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Alcance</a:t>
            </a:r>
            <a:endParaRPr lang="en-US" sz="2400" b="1" dirty="0">
              <a:solidFill>
                <a:srgbClr val="4E4D4D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7124224" y="7076329"/>
            <a:ext cx="2986236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4E4D4D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Registrar Consumos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460082" y="4093448"/>
            <a:ext cx="4149626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4E4D4D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Totalizar Huella de Carbono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991136" y="1766374"/>
            <a:ext cx="2331393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4E4D4D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Emitir Reportes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58680" y="1813999"/>
            <a:ext cx="612998" cy="448255"/>
          </a:xfrm>
          <a:custGeom>
            <a:avLst/>
            <a:gdLst/>
            <a:ahLst/>
            <a:cxnLst/>
            <a:rect l="l" t="t" r="r" b="b"/>
            <a:pathLst>
              <a:path w="612998" h="448255">
                <a:moveTo>
                  <a:pt x="0" y="0"/>
                </a:moveTo>
                <a:lnTo>
                  <a:pt x="612998" y="0"/>
                </a:lnTo>
                <a:lnTo>
                  <a:pt x="612998" y="448255"/>
                </a:lnTo>
                <a:lnTo>
                  <a:pt x="0" y="448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0537072" y="1054194"/>
            <a:ext cx="830613" cy="883631"/>
          </a:xfrm>
          <a:custGeom>
            <a:avLst/>
            <a:gdLst/>
            <a:ahLst/>
            <a:cxnLst/>
            <a:rect l="l" t="t" r="r" b="b"/>
            <a:pathLst>
              <a:path w="830613" h="883631">
                <a:moveTo>
                  <a:pt x="0" y="0"/>
                </a:moveTo>
                <a:lnTo>
                  <a:pt x="830613" y="0"/>
                </a:lnTo>
                <a:lnTo>
                  <a:pt x="830613" y="883630"/>
                </a:lnTo>
                <a:lnTo>
                  <a:pt x="0" y="883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442965" y="3510772"/>
            <a:ext cx="682282" cy="2115603"/>
          </a:xfrm>
          <a:custGeom>
            <a:avLst/>
            <a:gdLst/>
            <a:ahLst/>
            <a:cxnLst/>
            <a:rect l="l" t="t" r="r" b="b"/>
            <a:pathLst>
              <a:path w="682282" h="2115603">
                <a:moveTo>
                  <a:pt x="0" y="0"/>
                </a:moveTo>
                <a:lnTo>
                  <a:pt x="682282" y="0"/>
                </a:lnTo>
                <a:lnTo>
                  <a:pt x="682282" y="2115604"/>
                </a:lnTo>
                <a:lnTo>
                  <a:pt x="0" y="2115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5796663" y="3276998"/>
            <a:ext cx="1327561" cy="972439"/>
          </a:xfrm>
          <a:custGeom>
            <a:avLst/>
            <a:gdLst/>
            <a:ahLst/>
            <a:cxnLst/>
            <a:rect l="l" t="t" r="r" b="b"/>
            <a:pathLst>
              <a:path w="1327561" h="972439">
                <a:moveTo>
                  <a:pt x="0" y="0"/>
                </a:moveTo>
                <a:lnTo>
                  <a:pt x="1327561" y="0"/>
                </a:lnTo>
                <a:lnTo>
                  <a:pt x="1327561" y="972439"/>
                </a:lnTo>
                <a:lnTo>
                  <a:pt x="0" y="9724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200431" y="4459296"/>
            <a:ext cx="828269" cy="1559095"/>
          </a:xfrm>
          <a:custGeom>
            <a:avLst/>
            <a:gdLst/>
            <a:ahLst/>
            <a:cxnLst/>
            <a:rect l="l" t="t" r="r" b="b"/>
            <a:pathLst>
              <a:path w="828269" h="1559095">
                <a:moveTo>
                  <a:pt x="0" y="0"/>
                </a:moveTo>
                <a:lnTo>
                  <a:pt x="828269" y="0"/>
                </a:lnTo>
                <a:lnTo>
                  <a:pt x="828269" y="1559095"/>
                </a:lnTo>
                <a:lnTo>
                  <a:pt x="0" y="15590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-3520703">
            <a:off x="4813829" y="4873248"/>
            <a:ext cx="505061" cy="430564"/>
          </a:xfrm>
          <a:custGeom>
            <a:avLst/>
            <a:gdLst/>
            <a:ahLst/>
            <a:cxnLst/>
            <a:rect l="l" t="t" r="r" b="b"/>
            <a:pathLst>
              <a:path w="505061" h="430564">
                <a:moveTo>
                  <a:pt x="0" y="0"/>
                </a:moveTo>
                <a:lnTo>
                  <a:pt x="505061" y="0"/>
                </a:lnTo>
                <a:lnTo>
                  <a:pt x="505061" y="430565"/>
                </a:lnTo>
                <a:lnTo>
                  <a:pt x="0" y="4305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028700" y="6027502"/>
            <a:ext cx="1086927" cy="108692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3C669"/>
            </a:solidFill>
            <a:ln w="104775" cap="sq">
              <a:solidFill>
                <a:srgbClr val="ECECEC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05460" y="5778776"/>
            <a:ext cx="1086927" cy="108692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CBBA9"/>
            </a:solidFill>
            <a:ln w="104775" cap="sq">
              <a:solidFill>
                <a:srgbClr val="ECECEC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92387" y="3529057"/>
            <a:ext cx="1086927" cy="108692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79AB"/>
            </a:solidFill>
            <a:ln w="104775" cap="sq">
              <a:solidFill>
                <a:srgbClr val="ECECEC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3216520" y="6116930"/>
            <a:ext cx="807049" cy="908072"/>
          </a:xfrm>
          <a:custGeom>
            <a:avLst/>
            <a:gdLst/>
            <a:ahLst/>
            <a:cxnLst/>
            <a:rect l="l" t="t" r="r" b="b"/>
            <a:pathLst>
              <a:path w="807049" h="908072">
                <a:moveTo>
                  <a:pt x="0" y="0"/>
                </a:moveTo>
                <a:lnTo>
                  <a:pt x="807048" y="0"/>
                </a:lnTo>
                <a:lnTo>
                  <a:pt x="807048" y="908071"/>
                </a:lnTo>
                <a:lnTo>
                  <a:pt x="0" y="9080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 rot="1065233">
            <a:off x="9539670" y="951594"/>
            <a:ext cx="784243" cy="561714"/>
          </a:xfrm>
          <a:custGeom>
            <a:avLst/>
            <a:gdLst/>
            <a:ahLst/>
            <a:cxnLst/>
            <a:rect l="l" t="t" r="r" b="b"/>
            <a:pathLst>
              <a:path w="784243" h="561714">
                <a:moveTo>
                  <a:pt x="0" y="0"/>
                </a:moveTo>
                <a:lnTo>
                  <a:pt x="784243" y="0"/>
                </a:lnTo>
                <a:lnTo>
                  <a:pt x="784243" y="561715"/>
                </a:lnTo>
                <a:lnTo>
                  <a:pt x="0" y="56171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9109780" y="2246493"/>
            <a:ext cx="725846" cy="419176"/>
          </a:xfrm>
          <a:custGeom>
            <a:avLst/>
            <a:gdLst/>
            <a:ahLst/>
            <a:cxnLst/>
            <a:rect l="l" t="t" r="r" b="b"/>
            <a:pathLst>
              <a:path w="725846" h="419176">
                <a:moveTo>
                  <a:pt x="0" y="0"/>
                </a:moveTo>
                <a:lnTo>
                  <a:pt x="725846" y="0"/>
                </a:lnTo>
                <a:lnTo>
                  <a:pt x="725846" y="419176"/>
                </a:lnTo>
                <a:lnTo>
                  <a:pt x="0" y="41917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0" name="Group 20"/>
          <p:cNvGrpSpPr/>
          <p:nvPr/>
        </p:nvGrpSpPr>
        <p:grpSpPr>
          <a:xfrm>
            <a:off x="5796663" y="6087555"/>
            <a:ext cx="1228723" cy="234683"/>
            <a:chOff x="0" y="0"/>
            <a:chExt cx="323614" cy="6181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23614" cy="61810"/>
            </a:xfrm>
            <a:custGeom>
              <a:avLst/>
              <a:gdLst/>
              <a:ahLst/>
              <a:cxnLst/>
              <a:rect l="l" t="t" r="r" b="b"/>
              <a:pathLst>
                <a:path w="323614" h="61810">
                  <a:moveTo>
                    <a:pt x="161807" y="0"/>
                  </a:moveTo>
                  <a:cubicBezTo>
                    <a:pt x="72444" y="0"/>
                    <a:pt x="0" y="13837"/>
                    <a:pt x="0" y="30905"/>
                  </a:cubicBezTo>
                  <a:cubicBezTo>
                    <a:pt x="0" y="47973"/>
                    <a:pt x="72444" y="61810"/>
                    <a:pt x="161807" y="61810"/>
                  </a:cubicBezTo>
                  <a:cubicBezTo>
                    <a:pt x="251171" y="61810"/>
                    <a:pt x="323614" y="47973"/>
                    <a:pt x="323614" y="30905"/>
                  </a:cubicBezTo>
                  <a:cubicBezTo>
                    <a:pt x="323614" y="13837"/>
                    <a:pt x="251171" y="0"/>
                    <a:pt x="161807" y="0"/>
                  </a:cubicBezTo>
                  <a:close/>
                </a:path>
              </a:pathLst>
            </a:custGeom>
            <a:solidFill>
              <a:srgbClr val="4E4D4D">
                <a:alpha val="22745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0339" y="-32305"/>
              <a:ext cx="262937" cy="88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5861058" y="5680549"/>
            <a:ext cx="1099933" cy="526593"/>
          </a:xfrm>
          <a:custGeom>
            <a:avLst/>
            <a:gdLst/>
            <a:ahLst/>
            <a:cxnLst/>
            <a:rect l="l" t="t" r="r" b="b"/>
            <a:pathLst>
              <a:path w="1099933" h="526593">
                <a:moveTo>
                  <a:pt x="0" y="0"/>
                </a:moveTo>
                <a:lnTo>
                  <a:pt x="1099933" y="0"/>
                </a:lnTo>
                <a:lnTo>
                  <a:pt x="1099933" y="526593"/>
                </a:lnTo>
                <a:lnTo>
                  <a:pt x="0" y="52659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4" name="Freeform 24"/>
          <p:cNvSpPr/>
          <p:nvPr/>
        </p:nvSpPr>
        <p:spPr>
          <a:xfrm>
            <a:off x="2115627" y="4564358"/>
            <a:ext cx="2111431" cy="541054"/>
          </a:xfrm>
          <a:custGeom>
            <a:avLst/>
            <a:gdLst/>
            <a:ahLst/>
            <a:cxnLst/>
            <a:rect l="l" t="t" r="r" b="b"/>
            <a:pathLst>
              <a:path w="2111431" h="541054">
                <a:moveTo>
                  <a:pt x="0" y="0"/>
                </a:moveTo>
                <a:lnTo>
                  <a:pt x="2111431" y="0"/>
                </a:lnTo>
                <a:lnTo>
                  <a:pt x="2111431" y="541054"/>
                </a:lnTo>
                <a:lnTo>
                  <a:pt x="0" y="54105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Freeform 25"/>
          <p:cNvSpPr/>
          <p:nvPr/>
        </p:nvSpPr>
        <p:spPr>
          <a:xfrm>
            <a:off x="7784106" y="487464"/>
            <a:ext cx="1138240" cy="409767"/>
          </a:xfrm>
          <a:custGeom>
            <a:avLst/>
            <a:gdLst/>
            <a:ahLst/>
            <a:cxnLst/>
            <a:rect l="l" t="t" r="r" b="b"/>
            <a:pathLst>
              <a:path w="1138240" h="409767">
                <a:moveTo>
                  <a:pt x="0" y="0"/>
                </a:moveTo>
                <a:lnTo>
                  <a:pt x="1138241" y="0"/>
                </a:lnTo>
                <a:lnTo>
                  <a:pt x="1138241" y="409767"/>
                </a:lnTo>
                <a:lnTo>
                  <a:pt x="0" y="40976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6" name="Freeform 26"/>
          <p:cNvSpPr/>
          <p:nvPr/>
        </p:nvSpPr>
        <p:spPr>
          <a:xfrm>
            <a:off x="8601497" y="5238843"/>
            <a:ext cx="678943" cy="527878"/>
          </a:xfrm>
          <a:custGeom>
            <a:avLst/>
            <a:gdLst/>
            <a:ahLst/>
            <a:cxnLst/>
            <a:rect l="l" t="t" r="r" b="b"/>
            <a:pathLst>
              <a:path w="678943" h="527878">
                <a:moveTo>
                  <a:pt x="0" y="0"/>
                </a:moveTo>
                <a:lnTo>
                  <a:pt x="678944" y="0"/>
                </a:lnTo>
                <a:lnTo>
                  <a:pt x="678944" y="527879"/>
                </a:lnTo>
                <a:lnTo>
                  <a:pt x="0" y="52787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7" name="Freeform 27"/>
          <p:cNvSpPr/>
          <p:nvPr/>
        </p:nvSpPr>
        <p:spPr>
          <a:xfrm>
            <a:off x="1346438" y="6322239"/>
            <a:ext cx="451451" cy="453150"/>
          </a:xfrm>
          <a:custGeom>
            <a:avLst/>
            <a:gdLst/>
            <a:ahLst/>
            <a:cxnLst/>
            <a:rect l="l" t="t" r="r" b="b"/>
            <a:pathLst>
              <a:path w="451451" h="453150">
                <a:moveTo>
                  <a:pt x="0" y="0"/>
                </a:moveTo>
                <a:lnTo>
                  <a:pt x="451451" y="0"/>
                </a:lnTo>
                <a:lnTo>
                  <a:pt x="451451" y="453150"/>
                </a:lnTo>
                <a:lnTo>
                  <a:pt x="0" y="45315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8" name="Freeform 28"/>
          <p:cNvSpPr/>
          <p:nvPr/>
        </p:nvSpPr>
        <p:spPr>
          <a:xfrm>
            <a:off x="9074205" y="3834423"/>
            <a:ext cx="523290" cy="476194"/>
          </a:xfrm>
          <a:custGeom>
            <a:avLst/>
            <a:gdLst/>
            <a:ahLst/>
            <a:cxnLst/>
            <a:rect l="l" t="t" r="r" b="b"/>
            <a:pathLst>
              <a:path w="523290" h="476194">
                <a:moveTo>
                  <a:pt x="0" y="0"/>
                </a:moveTo>
                <a:lnTo>
                  <a:pt x="523290" y="0"/>
                </a:lnTo>
                <a:lnTo>
                  <a:pt x="523290" y="476194"/>
                </a:lnTo>
                <a:lnTo>
                  <a:pt x="0" y="476194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9" name="Freeform 29"/>
          <p:cNvSpPr/>
          <p:nvPr/>
        </p:nvSpPr>
        <p:spPr>
          <a:xfrm>
            <a:off x="8009742" y="6116930"/>
            <a:ext cx="478363" cy="440692"/>
          </a:xfrm>
          <a:custGeom>
            <a:avLst/>
            <a:gdLst/>
            <a:ahLst/>
            <a:cxnLst/>
            <a:rect l="l" t="t" r="r" b="b"/>
            <a:pathLst>
              <a:path w="478363" h="440692">
                <a:moveTo>
                  <a:pt x="0" y="0"/>
                </a:moveTo>
                <a:lnTo>
                  <a:pt x="478363" y="0"/>
                </a:lnTo>
                <a:lnTo>
                  <a:pt x="478363" y="440692"/>
                </a:lnTo>
                <a:lnTo>
                  <a:pt x="0" y="440692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0" name="Freeform 30"/>
          <p:cNvSpPr/>
          <p:nvPr/>
        </p:nvSpPr>
        <p:spPr>
          <a:xfrm>
            <a:off x="13055291" y="6172200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79" y="0"/>
                </a:lnTo>
                <a:lnTo>
                  <a:pt x="52003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1" name="Freeform 31"/>
          <p:cNvSpPr/>
          <p:nvPr/>
        </p:nvSpPr>
        <p:spPr>
          <a:xfrm>
            <a:off x="5695868" y="1712031"/>
            <a:ext cx="11967068" cy="6245708"/>
          </a:xfrm>
          <a:custGeom>
            <a:avLst/>
            <a:gdLst/>
            <a:ahLst/>
            <a:cxnLst/>
            <a:rect l="l" t="t" r="r" b="b"/>
            <a:pathLst>
              <a:path w="11967068" h="6245708">
                <a:moveTo>
                  <a:pt x="0" y="0"/>
                </a:moveTo>
                <a:lnTo>
                  <a:pt x="11967068" y="0"/>
                </a:lnTo>
                <a:lnTo>
                  <a:pt x="11967068" y="6245708"/>
                </a:lnTo>
                <a:lnTo>
                  <a:pt x="0" y="6245708"/>
                </a:lnTo>
                <a:lnTo>
                  <a:pt x="0" y="0"/>
                </a:lnTo>
                <a:close/>
              </a:path>
            </a:pathLst>
          </a:custGeom>
          <a:blipFill>
            <a:blip r:embed="rId3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2" name="Freeform 32"/>
          <p:cNvSpPr/>
          <p:nvPr/>
        </p:nvSpPr>
        <p:spPr>
          <a:xfrm>
            <a:off x="614565" y="3612837"/>
            <a:ext cx="4307128" cy="1889945"/>
          </a:xfrm>
          <a:custGeom>
            <a:avLst/>
            <a:gdLst/>
            <a:ahLst/>
            <a:cxnLst/>
            <a:rect l="l" t="t" r="r" b="b"/>
            <a:pathLst>
              <a:path w="4307128" h="1889945">
                <a:moveTo>
                  <a:pt x="0" y="0"/>
                </a:moveTo>
                <a:lnTo>
                  <a:pt x="4307129" y="0"/>
                </a:lnTo>
                <a:lnTo>
                  <a:pt x="4307129" y="1889946"/>
                </a:lnTo>
                <a:lnTo>
                  <a:pt x="0" y="1889946"/>
                </a:lnTo>
                <a:lnTo>
                  <a:pt x="0" y="0"/>
                </a:lnTo>
                <a:close/>
              </a:path>
            </a:pathLst>
          </a:custGeom>
          <a:blipFill>
            <a:blip r:embed="rId3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3" name="Group 33"/>
          <p:cNvGrpSpPr/>
          <p:nvPr/>
        </p:nvGrpSpPr>
        <p:grpSpPr>
          <a:xfrm>
            <a:off x="1456842" y="7532742"/>
            <a:ext cx="3429000" cy="2099879"/>
            <a:chOff x="0" y="0"/>
            <a:chExt cx="903111" cy="55305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903111" cy="553055"/>
            </a:xfrm>
            <a:custGeom>
              <a:avLst/>
              <a:gdLst/>
              <a:ahLst/>
              <a:cxnLst/>
              <a:rect l="l" t="t" r="r" b="b"/>
              <a:pathLst>
                <a:path w="903111" h="553055">
                  <a:moveTo>
                    <a:pt x="76764" y="0"/>
                  </a:moveTo>
                  <a:lnTo>
                    <a:pt x="826347" y="0"/>
                  </a:lnTo>
                  <a:cubicBezTo>
                    <a:pt x="846706" y="0"/>
                    <a:pt x="866231" y="8088"/>
                    <a:pt x="880627" y="22484"/>
                  </a:cubicBezTo>
                  <a:cubicBezTo>
                    <a:pt x="895023" y="36880"/>
                    <a:pt x="903111" y="56405"/>
                    <a:pt x="903111" y="76764"/>
                  </a:cubicBezTo>
                  <a:lnTo>
                    <a:pt x="903111" y="476290"/>
                  </a:lnTo>
                  <a:cubicBezTo>
                    <a:pt x="903111" y="496649"/>
                    <a:pt x="895023" y="516175"/>
                    <a:pt x="880627" y="530571"/>
                  </a:cubicBezTo>
                  <a:cubicBezTo>
                    <a:pt x="866231" y="544967"/>
                    <a:pt x="846706" y="553055"/>
                    <a:pt x="826347" y="553055"/>
                  </a:cubicBezTo>
                  <a:lnTo>
                    <a:pt x="76764" y="553055"/>
                  </a:lnTo>
                  <a:cubicBezTo>
                    <a:pt x="56405" y="553055"/>
                    <a:pt x="36880" y="544967"/>
                    <a:pt x="22484" y="530571"/>
                  </a:cubicBezTo>
                  <a:cubicBezTo>
                    <a:pt x="8088" y="516175"/>
                    <a:pt x="0" y="496649"/>
                    <a:pt x="0" y="476290"/>
                  </a:cubicBezTo>
                  <a:lnTo>
                    <a:pt x="0" y="76764"/>
                  </a:lnTo>
                  <a:cubicBezTo>
                    <a:pt x="0" y="56405"/>
                    <a:pt x="8088" y="36880"/>
                    <a:pt x="22484" y="22484"/>
                  </a:cubicBezTo>
                  <a:cubicBezTo>
                    <a:pt x="36880" y="8088"/>
                    <a:pt x="56405" y="0"/>
                    <a:pt x="7676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903111" cy="600680"/>
            </a:xfrm>
            <a:prstGeom prst="rect">
              <a:avLst/>
            </a:prstGeom>
          </p:spPr>
          <p:txBody>
            <a:bodyPr lIns="254000" tIns="254000" rIns="254000" bIns="254000" rtlCol="0" anchor="t"/>
            <a:lstStyle/>
            <a:p>
              <a:pPr algn="l">
                <a:lnSpc>
                  <a:spcPts val="2948"/>
                </a:lnSpc>
              </a:pPr>
              <a:r>
                <a:rPr lang="en-US" sz="2106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Resumen</a:t>
              </a:r>
              <a:endParaRPr lang="en-US" sz="2106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algn="l">
                <a:lnSpc>
                  <a:spcPts val="2520"/>
                </a:lnSpc>
              </a:pPr>
              <a:r>
                <a:rPr lang="en-US" sz="18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Infografías</a:t>
              </a:r>
              <a:r>
                <a:rPr lang="en-US" sz="18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de </a:t>
              </a:r>
              <a:r>
                <a:rPr lang="en-US" sz="18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contexto</a:t>
              </a:r>
              <a:endParaRPr lang="en-US" sz="18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Solo </a:t>
              </a:r>
              <a:r>
                <a:rPr lang="en-US" sz="1800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por</a:t>
              </a:r>
              <a:r>
                <a:rPr lang="en-US" sz="18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si</a:t>
              </a:r>
              <a:r>
                <a:rPr lang="en-US" sz="18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debemos</a:t>
              </a:r>
              <a:r>
                <a:rPr lang="en-US" sz="18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hablar</a:t>
              </a:r>
              <a:r>
                <a:rPr lang="en-US" sz="18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de </a:t>
              </a:r>
              <a:r>
                <a:rPr lang="en-US" sz="1800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detalles</a:t>
              </a:r>
              <a:r>
                <a:rPr lang="en-US" sz="18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más</a:t>
              </a:r>
              <a:r>
                <a:rPr lang="en-US" sz="1800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técnicos</a:t>
              </a:r>
              <a:endPara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028700" y="1123950"/>
            <a:ext cx="4008415" cy="1490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7"/>
              </a:lnSpc>
            </a:pPr>
            <a:r>
              <a:rPr lang="en-US" sz="5700" b="1" spc="-267">
                <a:solidFill>
                  <a:srgbClr val="4E4D4D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Huella de carbono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97372" y="7470365"/>
            <a:ext cx="10656545" cy="144458"/>
            <a:chOff x="0" y="0"/>
            <a:chExt cx="45398786" cy="635000"/>
          </a:xfrm>
        </p:grpSpPr>
        <p:sp>
          <p:nvSpPr>
            <p:cNvPr id="3" name="Freeform 3"/>
            <p:cNvSpPr/>
            <p:nvPr/>
          </p:nvSpPr>
          <p:spPr>
            <a:xfrm>
              <a:off x="-16002" y="212852"/>
              <a:ext cx="45430790" cy="209296"/>
            </a:xfrm>
            <a:custGeom>
              <a:avLst/>
              <a:gdLst/>
              <a:ahLst/>
              <a:cxnLst/>
              <a:rect l="l" t="t" r="r" b="b"/>
              <a:pathLst>
                <a:path w="45430790" h="209296">
                  <a:moveTo>
                    <a:pt x="45307982" y="9398"/>
                  </a:moveTo>
                  <a:lnTo>
                    <a:pt x="42538355" y="9398"/>
                  </a:lnTo>
                  <a:lnTo>
                    <a:pt x="30819170" y="9398"/>
                  </a:lnTo>
                  <a:lnTo>
                    <a:pt x="16600075" y="9398"/>
                  </a:lnTo>
                  <a:lnTo>
                    <a:pt x="4305317" y="9398"/>
                  </a:lnTo>
                  <a:cubicBezTo>
                    <a:pt x="2317822" y="9398"/>
                    <a:pt x="381000" y="0"/>
                    <a:pt x="133350" y="9398"/>
                  </a:cubicBezTo>
                  <a:cubicBezTo>
                    <a:pt x="129794" y="9525"/>
                    <a:pt x="126365" y="9398"/>
                    <a:pt x="122809" y="9398"/>
                  </a:cubicBezTo>
                  <a:cubicBezTo>
                    <a:pt x="254" y="9398"/>
                    <a:pt x="0" y="199898"/>
                    <a:pt x="122809" y="199898"/>
                  </a:cubicBezTo>
                  <a:lnTo>
                    <a:pt x="3167423" y="199898"/>
                  </a:lnTo>
                  <a:lnTo>
                    <a:pt x="14886612" y="199898"/>
                  </a:lnTo>
                  <a:lnTo>
                    <a:pt x="29105705" y="199898"/>
                  </a:lnTo>
                  <a:lnTo>
                    <a:pt x="41400465" y="199898"/>
                  </a:lnTo>
                  <a:cubicBezTo>
                    <a:pt x="43387956" y="199898"/>
                    <a:pt x="45049790" y="209296"/>
                    <a:pt x="45297440" y="199898"/>
                  </a:cubicBezTo>
                  <a:cubicBezTo>
                    <a:pt x="45300996" y="199771"/>
                    <a:pt x="45304425" y="199898"/>
                    <a:pt x="45307982" y="199898"/>
                  </a:cubicBezTo>
                  <a:cubicBezTo>
                    <a:pt x="45430535" y="199898"/>
                    <a:pt x="45430790" y="9398"/>
                    <a:pt x="45307982" y="9398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637998" y="2693266"/>
            <a:ext cx="10975292" cy="144458"/>
            <a:chOff x="0" y="0"/>
            <a:chExt cx="46756705" cy="635000"/>
          </a:xfrm>
        </p:grpSpPr>
        <p:sp>
          <p:nvSpPr>
            <p:cNvPr id="5" name="Freeform 5"/>
            <p:cNvSpPr/>
            <p:nvPr/>
          </p:nvSpPr>
          <p:spPr>
            <a:xfrm>
              <a:off x="-16002" y="212852"/>
              <a:ext cx="46788710" cy="209296"/>
            </a:xfrm>
            <a:custGeom>
              <a:avLst/>
              <a:gdLst/>
              <a:ahLst/>
              <a:cxnLst/>
              <a:rect l="l" t="t" r="r" b="b"/>
              <a:pathLst>
                <a:path w="46788710" h="209296">
                  <a:moveTo>
                    <a:pt x="46665899" y="9398"/>
                  </a:moveTo>
                  <a:lnTo>
                    <a:pt x="43821316" y="9398"/>
                  </a:lnTo>
                  <a:lnTo>
                    <a:pt x="31745402" y="9398"/>
                  </a:lnTo>
                  <a:lnTo>
                    <a:pt x="17093482" y="9398"/>
                  </a:lnTo>
                  <a:lnTo>
                    <a:pt x="4424477" y="9398"/>
                  </a:lnTo>
                  <a:cubicBezTo>
                    <a:pt x="2376484" y="9398"/>
                    <a:pt x="381000" y="0"/>
                    <a:pt x="133350" y="9398"/>
                  </a:cubicBezTo>
                  <a:cubicBezTo>
                    <a:pt x="129794" y="9525"/>
                    <a:pt x="126365" y="9398"/>
                    <a:pt x="122809" y="9398"/>
                  </a:cubicBezTo>
                  <a:cubicBezTo>
                    <a:pt x="254" y="9398"/>
                    <a:pt x="0" y="199898"/>
                    <a:pt x="122809" y="199898"/>
                  </a:cubicBezTo>
                  <a:lnTo>
                    <a:pt x="3251946" y="199898"/>
                  </a:lnTo>
                  <a:lnTo>
                    <a:pt x="15327863" y="199898"/>
                  </a:lnTo>
                  <a:lnTo>
                    <a:pt x="29979779" y="199898"/>
                  </a:lnTo>
                  <a:lnTo>
                    <a:pt x="42648786" y="199898"/>
                  </a:lnTo>
                  <a:cubicBezTo>
                    <a:pt x="44696779" y="199898"/>
                    <a:pt x="46407710" y="209296"/>
                    <a:pt x="46655360" y="199898"/>
                  </a:cubicBezTo>
                  <a:cubicBezTo>
                    <a:pt x="46658916" y="199771"/>
                    <a:pt x="46662342" y="199898"/>
                    <a:pt x="46665899" y="199898"/>
                  </a:cubicBezTo>
                  <a:cubicBezTo>
                    <a:pt x="46788456" y="199898"/>
                    <a:pt x="46788710" y="9398"/>
                    <a:pt x="46665899" y="9398"/>
                  </a:cubicBez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8321572" y="3478896"/>
            <a:ext cx="1620764" cy="144458"/>
            <a:chOff x="0" y="0"/>
            <a:chExt cx="6904743" cy="635000"/>
          </a:xfrm>
        </p:grpSpPr>
        <p:sp>
          <p:nvSpPr>
            <p:cNvPr id="7" name="Freeform 7"/>
            <p:cNvSpPr/>
            <p:nvPr/>
          </p:nvSpPr>
          <p:spPr>
            <a:xfrm>
              <a:off x="-16002" y="212852"/>
              <a:ext cx="6936747" cy="209296"/>
            </a:xfrm>
            <a:custGeom>
              <a:avLst/>
              <a:gdLst/>
              <a:ahLst/>
              <a:cxnLst/>
              <a:rect l="l" t="t" r="r" b="b"/>
              <a:pathLst>
                <a:path w="6936747" h="209296">
                  <a:moveTo>
                    <a:pt x="6813938" y="9398"/>
                  </a:moveTo>
                  <a:lnTo>
                    <a:pt x="6169270" y="9398"/>
                  </a:lnTo>
                  <a:lnTo>
                    <a:pt x="4562530" y="9398"/>
                  </a:lnTo>
                  <a:lnTo>
                    <a:pt x="2613045" y="9398"/>
                  </a:lnTo>
                  <a:lnTo>
                    <a:pt x="927393" y="9398"/>
                  </a:lnTo>
                  <a:cubicBezTo>
                    <a:pt x="654901" y="9398"/>
                    <a:pt x="381000" y="0"/>
                    <a:pt x="133350" y="9398"/>
                  </a:cubicBezTo>
                  <a:cubicBezTo>
                    <a:pt x="129794" y="9525"/>
                    <a:pt x="126365" y="9398"/>
                    <a:pt x="122809" y="9398"/>
                  </a:cubicBezTo>
                  <a:cubicBezTo>
                    <a:pt x="254" y="9398"/>
                    <a:pt x="0" y="199898"/>
                    <a:pt x="122809" y="199898"/>
                  </a:cubicBezTo>
                  <a:lnTo>
                    <a:pt x="771384" y="199898"/>
                  </a:lnTo>
                  <a:lnTo>
                    <a:pt x="2378124" y="199898"/>
                  </a:lnTo>
                  <a:lnTo>
                    <a:pt x="4327609" y="199898"/>
                  </a:lnTo>
                  <a:lnTo>
                    <a:pt x="6013261" y="199898"/>
                  </a:lnTo>
                  <a:cubicBezTo>
                    <a:pt x="6285753" y="199898"/>
                    <a:pt x="6555747" y="209296"/>
                    <a:pt x="6803397" y="199898"/>
                  </a:cubicBezTo>
                  <a:cubicBezTo>
                    <a:pt x="6806953" y="199771"/>
                    <a:pt x="6810382" y="199898"/>
                    <a:pt x="6813938" y="199898"/>
                  </a:cubicBezTo>
                  <a:cubicBezTo>
                    <a:pt x="6936493" y="199898"/>
                    <a:pt x="6936747" y="9398"/>
                    <a:pt x="6813938" y="9398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8321572" y="6669314"/>
            <a:ext cx="1620764" cy="144458"/>
            <a:chOff x="0" y="0"/>
            <a:chExt cx="6904743" cy="635000"/>
          </a:xfrm>
        </p:grpSpPr>
        <p:sp>
          <p:nvSpPr>
            <p:cNvPr id="9" name="Freeform 9"/>
            <p:cNvSpPr/>
            <p:nvPr/>
          </p:nvSpPr>
          <p:spPr>
            <a:xfrm>
              <a:off x="-16002" y="212852"/>
              <a:ext cx="6936747" cy="209296"/>
            </a:xfrm>
            <a:custGeom>
              <a:avLst/>
              <a:gdLst/>
              <a:ahLst/>
              <a:cxnLst/>
              <a:rect l="l" t="t" r="r" b="b"/>
              <a:pathLst>
                <a:path w="6936747" h="209296">
                  <a:moveTo>
                    <a:pt x="6813938" y="9398"/>
                  </a:moveTo>
                  <a:lnTo>
                    <a:pt x="6169270" y="9398"/>
                  </a:lnTo>
                  <a:lnTo>
                    <a:pt x="4562530" y="9398"/>
                  </a:lnTo>
                  <a:lnTo>
                    <a:pt x="2613045" y="9398"/>
                  </a:lnTo>
                  <a:lnTo>
                    <a:pt x="927393" y="9398"/>
                  </a:lnTo>
                  <a:cubicBezTo>
                    <a:pt x="654901" y="9398"/>
                    <a:pt x="381000" y="0"/>
                    <a:pt x="133350" y="9398"/>
                  </a:cubicBezTo>
                  <a:cubicBezTo>
                    <a:pt x="129794" y="9525"/>
                    <a:pt x="126365" y="9398"/>
                    <a:pt x="122809" y="9398"/>
                  </a:cubicBezTo>
                  <a:cubicBezTo>
                    <a:pt x="254" y="9398"/>
                    <a:pt x="0" y="199898"/>
                    <a:pt x="122809" y="199898"/>
                  </a:cubicBezTo>
                  <a:lnTo>
                    <a:pt x="771384" y="199898"/>
                  </a:lnTo>
                  <a:lnTo>
                    <a:pt x="2378124" y="199898"/>
                  </a:lnTo>
                  <a:lnTo>
                    <a:pt x="4327609" y="199898"/>
                  </a:lnTo>
                  <a:lnTo>
                    <a:pt x="6013261" y="199898"/>
                  </a:lnTo>
                  <a:cubicBezTo>
                    <a:pt x="6285753" y="199898"/>
                    <a:pt x="6555747" y="209296"/>
                    <a:pt x="6803397" y="199898"/>
                  </a:cubicBezTo>
                  <a:cubicBezTo>
                    <a:pt x="6806953" y="199771"/>
                    <a:pt x="6810382" y="199898"/>
                    <a:pt x="6813938" y="199898"/>
                  </a:cubicBezTo>
                  <a:cubicBezTo>
                    <a:pt x="6936493" y="199898"/>
                    <a:pt x="6936747" y="9398"/>
                    <a:pt x="6813938" y="9398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374275" y="4326723"/>
            <a:ext cx="7539451" cy="1633554"/>
            <a:chOff x="0" y="0"/>
            <a:chExt cx="5049317" cy="11061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50587" cy="1107440"/>
            </a:xfrm>
            <a:custGeom>
              <a:avLst/>
              <a:gdLst/>
              <a:ahLst/>
              <a:cxnLst/>
              <a:rect l="l" t="t" r="r" b="b"/>
              <a:pathLst>
                <a:path w="5050587" h="1107440">
                  <a:moveTo>
                    <a:pt x="4496867" y="45720"/>
                  </a:moveTo>
                  <a:cubicBezTo>
                    <a:pt x="4776267" y="45720"/>
                    <a:pt x="5003597" y="273050"/>
                    <a:pt x="5003597" y="552450"/>
                  </a:cubicBezTo>
                  <a:cubicBezTo>
                    <a:pt x="5003597" y="831850"/>
                    <a:pt x="4776267" y="1059180"/>
                    <a:pt x="4496867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4496867" y="45720"/>
                  </a:lnTo>
                  <a:moveTo>
                    <a:pt x="449686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496867" y="1107440"/>
                  </a:lnTo>
                  <a:cubicBezTo>
                    <a:pt x="4802937" y="1107440"/>
                    <a:pt x="5050587" y="859790"/>
                    <a:pt x="5050587" y="553720"/>
                  </a:cubicBezTo>
                  <a:cubicBezTo>
                    <a:pt x="5049317" y="247650"/>
                    <a:pt x="4801667" y="0"/>
                    <a:pt x="4496867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460115" y="4784090"/>
            <a:ext cx="5367770" cy="737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60"/>
              </a:lnSpc>
            </a:pPr>
            <a:r>
              <a:rPr lang="en-US" sz="2600" b="1" spc="77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GESTIÓN DE HUELLA DE CARBONO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4654787" y="6996980"/>
            <a:ext cx="3917545" cy="1091228"/>
            <a:chOff x="0" y="0"/>
            <a:chExt cx="3898959" cy="11125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898959" cy="1113790"/>
            </a:xfrm>
            <a:custGeom>
              <a:avLst/>
              <a:gdLst/>
              <a:ahLst/>
              <a:cxnLst/>
              <a:rect l="l" t="t" r="r" b="b"/>
              <a:pathLst>
                <a:path w="3898959" h="1113790">
                  <a:moveTo>
                    <a:pt x="3346509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3346509" y="1113790"/>
                  </a:lnTo>
                  <a:lnTo>
                    <a:pt x="3898959" y="558800"/>
                  </a:lnTo>
                  <a:lnTo>
                    <a:pt x="3346509" y="0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9715668" y="2219882"/>
            <a:ext cx="3917545" cy="1091228"/>
            <a:chOff x="0" y="0"/>
            <a:chExt cx="3898959" cy="11125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898959" cy="1113790"/>
            </a:xfrm>
            <a:custGeom>
              <a:avLst/>
              <a:gdLst/>
              <a:ahLst/>
              <a:cxnLst/>
              <a:rect l="l" t="t" r="r" b="b"/>
              <a:pathLst>
                <a:path w="3898959" h="1113790">
                  <a:moveTo>
                    <a:pt x="3346509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3346509" y="1113790"/>
                  </a:lnTo>
                  <a:lnTo>
                    <a:pt x="3898959" y="558800"/>
                  </a:lnTo>
                  <a:lnTo>
                    <a:pt x="3346509" y="0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654787" y="2219882"/>
            <a:ext cx="3917545" cy="1091228"/>
            <a:chOff x="0" y="0"/>
            <a:chExt cx="3898959" cy="11125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898959" cy="1113790"/>
            </a:xfrm>
            <a:custGeom>
              <a:avLst/>
              <a:gdLst/>
              <a:ahLst/>
              <a:cxnLst/>
              <a:rect l="l" t="t" r="r" b="b"/>
              <a:pathLst>
                <a:path w="3898959" h="1113790">
                  <a:moveTo>
                    <a:pt x="3346509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3346509" y="1113790"/>
                  </a:lnTo>
                  <a:lnTo>
                    <a:pt x="3898959" y="558800"/>
                  </a:lnTo>
                  <a:lnTo>
                    <a:pt x="3346509" y="0"/>
                  </a:ln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2" name="Group 22"/>
          <p:cNvGrpSpPr/>
          <p:nvPr/>
        </p:nvGrpSpPr>
        <p:grpSpPr>
          <a:xfrm rot="-10800000">
            <a:off x="9715668" y="6996980"/>
            <a:ext cx="3917545" cy="1091228"/>
            <a:chOff x="0" y="0"/>
            <a:chExt cx="3898959" cy="111252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898959" cy="1113790"/>
            </a:xfrm>
            <a:custGeom>
              <a:avLst/>
              <a:gdLst/>
              <a:ahLst/>
              <a:cxnLst/>
              <a:rect l="l" t="t" r="r" b="b"/>
              <a:pathLst>
                <a:path w="3898959" h="1113790">
                  <a:moveTo>
                    <a:pt x="3346509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3346509" y="1113790"/>
                  </a:lnTo>
                  <a:lnTo>
                    <a:pt x="3898959" y="558800"/>
                  </a:lnTo>
                  <a:lnTo>
                    <a:pt x="3346509" y="0"/>
                  </a:ln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919842" y="2546421"/>
            <a:ext cx="202545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OPTIMIZACIÓN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617386" y="7323519"/>
            <a:ext cx="2499364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REPORTABILIDAD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319775" y="2355921"/>
            <a:ext cx="2197746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CUMPLIMIENTO</a:t>
            </a:r>
          </a:p>
          <a:p>
            <a:pPr algn="ctr">
              <a:lnSpc>
                <a:spcPts val="3000"/>
              </a:lnSpc>
            </a:pPr>
            <a:r>
              <a:rPr lang="en-US" sz="2000" b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NORMATIVO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667599" y="7323519"/>
            <a:ext cx="1849922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TRAZABILIDAD</a:t>
            </a:r>
          </a:p>
        </p:txBody>
      </p:sp>
      <p:sp>
        <p:nvSpPr>
          <p:cNvPr id="29" name="Freeform 29"/>
          <p:cNvSpPr/>
          <p:nvPr/>
        </p:nvSpPr>
        <p:spPr>
          <a:xfrm rot="-5400000">
            <a:off x="3232146" y="3548306"/>
            <a:ext cx="811705" cy="81170"/>
          </a:xfrm>
          <a:custGeom>
            <a:avLst/>
            <a:gdLst/>
            <a:ahLst/>
            <a:cxnLst/>
            <a:rect l="l" t="t" r="r" b="b"/>
            <a:pathLst>
              <a:path w="811705" h="81170">
                <a:moveTo>
                  <a:pt x="0" y="0"/>
                </a:moveTo>
                <a:lnTo>
                  <a:pt x="811705" y="0"/>
                </a:lnTo>
                <a:lnTo>
                  <a:pt x="811705" y="81170"/>
                </a:lnTo>
                <a:lnTo>
                  <a:pt x="0" y="81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0" name="Freeform 30"/>
          <p:cNvSpPr/>
          <p:nvPr/>
        </p:nvSpPr>
        <p:spPr>
          <a:xfrm rot="-5400000">
            <a:off x="3232146" y="2693684"/>
            <a:ext cx="811705" cy="81170"/>
          </a:xfrm>
          <a:custGeom>
            <a:avLst/>
            <a:gdLst/>
            <a:ahLst/>
            <a:cxnLst/>
            <a:rect l="l" t="t" r="r" b="b"/>
            <a:pathLst>
              <a:path w="811705" h="81170">
                <a:moveTo>
                  <a:pt x="0" y="0"/>
                </a:moveTo>
                <a:lnTo>
                  <a:pt x="811705" y="0"/>
                </a:lnTo>
                <a:lnTo>
                  <a:pt x="811705" y="81171"/>
                </a:lnTo>
                <a:lnTo>
                  <a:pt x="0" y="81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1" name="Freeform 31"/>
          <p:cNvSpPr/>
          <p:nvPr/>
        </p:nvSpPr>
        <p:spPr>
          <a:xfrm rot="-5400000">
            <a:off x="3232146" y="1955313"/>
            <a:ext cx="811705" cy="81170"/>
          </a:xfrm>
          <a:custGeom>
            <a:avLst/>
            <a:gdLst/>
            <a:ahLst/>
            <a:cxnLst/>
            <a:rect l="l" t="t" r="r" b="b"/>
            <a:pathLst>
              <a:path w="811705" h="81170">
                <a:moveTo>
                  <a:pt x="0" y="0"/>
                </a:moveTo>
                <a:lnTo>
                  <a:pt x="811705" y="0"/>
                </a:lnTo>
                <a:lnTo>
                  <a:pt x="811705" y="81170"/>
                </a:lnTo>
                <a:lnTo>
                  <a:pt x="0" y="81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2" name="Group 32"/>
          <p:cNvGrpSpPr/>
          <p:nvPr/>
        </p:nvGrpSpPr>
        <p:grpSpPr>
          <a:xfrm>
            <a:off x="3478625" y="1358034"/>
            <a:ext cx="318747" cy="2735642"/>
            <a:chOff x="0" y="0"/>
            <a:chExt cx="424996" cy="364752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24996" cy="424996"/>
            </a:xfrm>
            <a:custGeom>
              <a:avLst/>
              <a:gdLst/>
              <a:ahLst/>
              <a:cxnLst/>
              <a:rect l="l" t="t" r="r" b="b"/>
              <a:pathLst>
                <a:path w="424996" h="424996">
                  <a:moveTo>
                    <a:pt x="0" y="0"/>
                  </a:moveTo>
                  <a:lnTo>
                    <a:pt x="424996" y="0"/>
                  </a:lnTo>
                  <a:lnTo>
                    <a:pt x="424996" y="424996"/>
                  </a:lnTo>
                  <a:lnTo>
                    <a:pt x="0" y="424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1074176"/>
              <a:ext cx="424996" cy="424996"/>
            </a:xfrm>
            <a:custGeom>
              <a:avLst/>
              <a:gdLst/>
              <a:ahLst/>
              <a:cxnLst/>
              <a:rect l="l" t="t" r="r" b="b"/>
              <a:pathLst>
                <a:path w="424996" h="424996">
                  <a:moveTo>
                    <a:pt x="0" y="0"/>
                  </a:moveTo>
                  <a:lnTo>
                    <a:pt x="424996" y="0"/>
                  </a:lnTo>
                  <a:lnTo>
                    <a:pt x="424996" y="424996"/>
                  </a:lnTo>
                  <a:lnTo>
                    <a:pt x="0" y="424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0" y="2148351"/>
              <a:ext cx="424996" cy="424996"/>
            </a:xfrm>
            <a:custGeom>
              <a:avLst/>
              <a:gdLst/>
              <a:ahLst/>
              <a:cxnLst/>
              <a:rect l="l" t="t" r="r" b="b"/>
              <a:pathLst>
                <a:path w="424996" h="424996">
                  <a:moveTo>
                    <a:pt x="0" y="0"/>
                  </a:moveTo>
                  <a:lnTo>
                    <a:pt x="424996" y="0"/>
                  </a:lnTo>
                  <a:lnTo>
                    <a:pt x="424996" y="424996"/>
                  </a:lnTo>
                  <a:lnTo>
                    <a:pt x="0" y="424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3222527"/>
              <a:ext cx="424996" cy="424996"/>
            </a:xfrm>
            <a:custGeom>
              <a:avLst/>
              <a:gdLst/>
              <a:ahLst/>
              <a:cxnLst/>
              <a:rect l="l" t="t" r="r" b="b"/>
              <a:pathLst>
                <a:path w="424996" h="424996">
                  <a:moveTo>
                    <a:pt x="0" y="0"/>
                  </a:moveTo>
                  <a:lnTo>
                    <a:pt x="424996" y="0"/>
                  </a:lnTo>
                  <a:lnTo>
                    <a:pt x="424996" y="424996"/>
                  </a:lnTo>
                  <a:lnTo>
                    <a:pt x="0" y="424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028700" y="2033451"/>
            <a:ext cx="196794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0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Escalabilidad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28700" y="2826284"/>
            <a:ext cx="196794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0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Simplificación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41367" y="1221420"/>
            <a:ext cx="2255281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0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Estandarización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28700" y="3638315"/>
            <a:ext cx="196794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0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Reduce tiempos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28700" y="6692278"/>
            <a:ext cx="1967948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0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Centraliza información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8700" y="7675612"/>
            <a:ext cx="196794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0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Personalizable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28700" y="5880248"/>
            <a:ext cx="1967948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0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Facilita toma de desciciones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28700" y="8297142"/>
            <a:ext cx="1967948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0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Descarga Informes (Pro+)</a:t>
            </a:r>
          </a:p>
        </p:txBody>
      </p:sp>
      <p:sp>
        <p:nvSpPr>
          <p:cNvPr id="45" name="Freeform 45"/>
          <p:cNvSpPr/>
          <p:nvPr/>
        </p:nvSpPr>
        <p:spPr>
          <a:xfrm rot="-5400000">
            <a:off x="3232146" y="8397633"/>
            <a:ext cx="811705" cy="81170"/>
          </a:xfrm>
          <a:custGeom>
            <a:avLst/>
            <a:gdLst/>
            <a:ahLst/>
            <a:cxnLst/>
            <a:rect l="l" t="t" r="r" b="b"/>
            <a:pathLst>
              <a:path w="811705" h="81170">
                <a:moveTo>
                  <a:pt x="0" y="0"/>
                </a:moveTo>
                <a:lnTo>
                  <a:pt x="811705" y="0"/>
                </a:lnTo>
                <a:lnTo>
                  <a:pt x="811705" y="81171"/>
                </a:lnTo>
                <a:lnTo>
                  <a:pt x="0" y="81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6" name="Freeform 46"/>
          <p:cNvSpPr/>
          <p:nvPr/>
        </p:nvSpPr>
        <p:spPr>
          <a:xfrm rot="-5400000">
            <a:off x="3232146" y="7543012"/>
            <a:ext cx="811705" cy="81170"/>
          </a:xfrm>
          <a:custGeom>
            <a:avLst/>
            <a:gdLst/>
            <a:ahLst/>
            <a:cxnLst/>
            <a:rect l="l" t="t" r="r" b="b"/>
            <a:pathLst>
              <a:path w="811705" h="81170">
                <a:moveTo>
                  <a:pt x="0" y="0"/>
                </a:moveTo>
                <a:lnTo>
                  <a:pt x="811705" y="0"/>
                </a:lnTo>
                <a:lnTo>
                  <a:pt x="811705" y="81171"/>
                </a:lnTo>
                <a:lnTo>
                  <a:pt x="0" y="81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7" name="Freeform 47"/>
          <p:cNvSpPr/>
          <p:nvPr/>
        </p:nvSpPr>
        <p:spPr>
          <a:xfrm rot="-5400000">
            <a:off x="3232146" y="6804640"/>
            <a:ext cx="811705" cy="81170"/>
          </a:xfrm>
          <a:custGeom>
            <a:avLst/>
            <a:gdLst/>
            <a:ahLst/>
            <a:cxnLst/>
            <a:rect l="l" t="t" r="r" b="b"/>
            <a:pathLst>
              <a:path w="811705" h="81170">
                <a:moveTo>
                  <a:pt x="0" y="0"/>
                </a:moveTo>
                <a:lnTo>
                  <a:pt x="811705" y="0"/>
                </a:lnTo>
                <a:lnTo>
                  <a:pt x="811705" y="81171"/>
                </a:lnTo>
                <a:lnTo>
                  <a:pt x="0" y="81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8" name="Freeform 48"/>
          <p:cNvSpPr/>
          <p:nvPr/>
        </p:nvSpPr>
        <p:spPr>
          <a:xfrm>
            <a:off x="3478625" y="6207361"/>
            <a:ext cx="318747" cy="318747"/>
          </a:xfrm>
          <a:custGeom>
            <a:avLst/>
            <a:gdLst/>
            <a:ahLst/>
            <a:cxnLst/>
            <a:rect l="l" t="t" r="r" b="b"/>
            <a:pathLst>
              <a:path w="318747" h="318747">
                <a:moveTo>
                  <a:pt x="0" y="0"/>
                </a:moveTo>
                <a:lnTo>
                  <a:pt x="318747" y="0"/>
                </a:lnTo>
                <a:lnTo>
                  <a:pt x="318747" y="318747"/>
                </a:lnTo>
                <a:lnTo>
                  <a:pt x="0" y="3187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9" name="Freeform 49"/>
          <p:cNvSpPr/>
          <p:nvPr/>
        </p:nvSpPr>
        <p:spPr>
          <a:xfrm>
            <a:off x="3478625" y="7012993"/>
            <a:ext cx="318747" cy="318747"/>
          </a:xfrm>
          <a:custGeom>
            <a:avLst/>
            <a:gdLst/>
            <a:ahLst/>
            <a:cxnLst/>
            <a:rect l="l" t="t" r="r" b="b"/>
            <a:pathLst>
              <a:path w="318747" h="318747">
                <a:moveTo>
                  <a:pt x="0" y="0"/>
                </a:moveTo>
                <a:lnTo>
                  <a:pt x="318747" y="0"/>
                </a:lnTo>
                <a:lnTo>
                  <a:pt x="318747" y="318747"/>
                </a:lnTo>
                <a:lnTo>
                  <a:pt x="0" y="3187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0" name="Freeform 50"/>
          <p:cNvSpPr/>
          <p:nvPr/>
        </p:nvSpPr>
        <p:spPr>
          <a:xfrm>
            <a:off x="3478625" y="7818624"/>
            <a:ext cx="318747" cy="318747"/>
          </a:xfrm>
          <a:custGeom>
            <a:avLst/>
            <a:gdLst/>
            <a:ahLst/>
            <a:cxnLst/>
            <a:rect l="l" t="t" r="r" b="b"/>
            <a:pathLst>
              <a:path w="318747" h="318747">
                <a:moveTo>
                  <a:pt x="0" y="0"/>
                </a:moveTo>
                <a:lnTo>
                  <a:pt x="318747" y="0"/>
                </a:lnTo>
                <a:lnTo>
                  <a:pt x="318747" y="318747"/>
                </a:lnTo>
                <a:lnTo>
                  <a:pt x="0" y="3187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1" name="Freeform 51"/>
          <p:cNvSpPr/>
          <p:nvPr/>
        </p:nvSpPr>
        <p:spPr>
          <a:xfrm>
            <a:off x="3478625" y="8624256"/>
            <a:ext cx="318747" cy="318747"/>
          </a:xfrm>
          <a:custGeom>
            <a:avLst/>
            <a:gdLst/>
            <a:ahLst/>
            <a:cxnLst/>
            <a:rect l="l" t="t" r="r" b="b"/>
            <a:pathLst>
              <a:path w="318747" h="318747">
                <a:moveTo>
                  <a:pt x="0" y="0"/>
                </a:moveTo>
                <a:lnTo>
                  <a:pt x="318747" y="0"/>
                </a:lnTo>
                <a:lnTo>
                  <a:pt x="318747" y="318747"/>
                </a:lnTo>
                <a:lnTo>
                  <a:pt x="0" y="3187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2" name="Freeform 52"/>
          <p:cNvSpPr/>
          <p:nvPr/>
        </p:nvSpPr>
        <p:spPr>
          <a:xfrm rot="-5400000">
            <a:off x="14207438" y="3565494"/>
            <a:ext cx="811705" cy="81170"/>
          </a:xfrm>
          <a:custGeom>
            <a:avLst/>
            <a:gdLst/>
            <a:ahLst/>
            <a:cxnLst/>
            <a:rect l="l" t="t" r="r" b="b"/>
            <a:pathLst>
              <a:path w="811705" h="81170">
                <a:moveTo>
                  <a:pt x="0" y="0"/>
                </a:moveTo>
                <a:lnTo>
                  <a:pt x="811705" y="0"/>
                </a:lnTo>
                <a:lnTo>
                  <a:pt x="811705" y="81170"/>
                </a:lnTo>
                <a:lnTo>
                  <a:pt x="0" y="81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3" name="Freeform 53"/>
          <p:cNvSpPr/>
          <p:nvPr/>
        </p:nvSpPr>
        <p:spPr>
          <a:xfrm rot="-5400000">
            <a:off x="14207438" y="2710872"/>
            <a:ext cx="811705" cy="81170"/>
          </a:xfrm>
          <a:custGeom>
            <a:avLst/>
            <a:gdLst/>
            <a:ahLst/>
            <a:cxnLst/>
            <a:rect l="l" t="t" r="r" b="b"/>
            <a:pathLst>
              <a:path w="811705" h="81170">
                <a:moveTo>
                  <a:pt x="0" y="0"/>
                </a:moveTo>
                <a:lnTo>
                  <a:pt x="811705" y="0"/>
                </a:lnTo>
                <a:lnTo>
                  <a:pt x="811705" y="81171"/>
                </a:lnTo>
                <a:lnTo>
                  <a:pt x="0" y="81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4" name="Freeform 54"/>
          <p:cNvSpPr/>
          <p:nvPr/>
        </p:nvSpPr>
        <p:spPr>
          <a:xfrm rot="-5400000">
            <a:off x="14207438" y="1972501"/>
            <a:ext cx="811705" cy="81170"/>
          </a:xfrm>
          <a:custGeom>
            <a:avLst/>
            <a:gdLst/>
            <a:ahLst/>
            <a:cxnLst/>
            <a:rect l="l" t="t" r="r" b="b"/>
            <a:pathLst>
              <a:path w="811705" h="81170">
                <a:moveTo>
                  <a:pt x="0" y="0"/>
                </a:moveTo>
                <a:lnTo>
                  <a:pt x="811705" y="0"/>
                </a:lnTo>
                <a:lnTo>
                  <a:pt x="811705" y="81170"/>
                </a:lnTo>
                <a:lnTo>
                  <a:pt x="0" y="81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5" name="Freeform 55"/>
          <p:cNvSpPr/>
          <p:nvPr/>
        </p:nvSpPr>
        <p:spPr>
          <a:xfrm>
            <a:off x="14453917" y="1375221"/>
            <a:ext cx="318747" cy="318747"/>
          </a:xfrm>
          <a:custGeom>
            <a:avLst/>
            <a:gdLst/>
            <a:ahLst/>
            <a:cxnLst/>
            <a:rect l="l" t="t" r="r" b="b"/>
            <a:pathLst>
              <a:path w="318747" h="318747">
                <a:moveTo>
                  <a:pt x="0" y="0"/>
                </a:moveTo>
                <a:lnTo>
                  <a:pt x="318747" y="0"/>
                </a:lnTo>
                <a:lnTo>
                  <a:pt x="318747" y="318747"/>
                </a:lnTo>
                <a:lnTo>
                  <a:pt x="0" y="3187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6" name="Freeform 56"/>
          <p:cNvSpPr/>
          <p:nvPr/>
        </p:nvSpPr>
        <p:spPr>
          <a:xfrm>
            <a:off x="14453917" y="2180853"/>
            <a:ext cx="318747" cy="318747"/>
          </a:xfrm>
          <a:custGeom>
            <a:avLst/>
            <a:gdLst/>
            <a:ahLst/>
            <a:cxnLst/>
            <a:rect l="l" t="t" r="r" b="b"/>
            <a:pathLst>
              <a:path w="318747" h="318747">
                <a:moveTo>
                  <a:pt x="0" y="0"/>
                </a:moveTo>
                <a:lnTo>
                  <a:pt x="318747" y="0"/>
                </a:lnTo>
                <a:lnTo>
                  <a:pt x="318747" y="318747"/>
                </a:lnTo>
                <a:lnTo>
                  <a:pt x="0" y="3187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7" name="Freeform 57"/>
          <p:cNvSpPr/>
          <p:nvPr/>
        </p:nvSpPr>
        <p:spPr>
          <a:xfrm>
            <a:off x="14453917" y="2986485"/>
            <a:ext cx="318747" cy="318747"/>
          </a:xfrm>
          <a:custGeom>
            <a:avLst/>
            <a:gdLst/>
            <a:ahLst/>
            <a:cxnLst/>
            <a:rect l="l" t="t" r="r" b="b"/>
            <a:pathLst>
              <a:path w="318747" h="318747">
                <a:moveTo>
                  <a:pt x="0" y="0"/>
                </a:moveTo>
                <a:lnTo>
                  <a:pt x="318747" y="0"/>
                </a:lnTo>
                <a:lnTo>
                  <a:pt x="318747" y="318747"/>
                </a:lnTo>
                <a:lnTo>
                  <a:pt x="0" y="3187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8" name="Freeform 58"/>
          <p:cNvSpPr/>
          <p:nvPr/>
        </p:nvSpPr>
        <p:spPr>
          <a:xfrm>
            <a:off x="14453917" y="3792116"/>
            <a:ext cx="318747" cy="318747"/>
          </a:xfrm>
          <a:custGeom>
            <a:avLst/>
            <a:gdLst/>
            <a:ahLst/>
            <a:cxnLst/>
            <a:rect l="l" t="t" r="r" b="b"/>
            <a:pathLst>
              <a:path w="318747" h="318747">
                <a:moveTo>
                  <a:pt x="0" y="0"/>
                </a:moveTo>
                <a:lnTo>
                  <a:pt x="318747" y="0"/>
                </a:lnTo>
                <a:lnTo>
                  <a:pt x="318747" y="318747"/>
                </a:lnTo>
                <a:lnTo>
                  <a:pt x="0" y="3187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9" name="Freeform 59"/>
          <p:cNvSpPr/>
          <p:nvPr/>
        </p:nvSpPr>
        <p:spPr>
          <a:xfrm rot="-5400000">
            <a:off x="14207438" y="8389776"/>
            <a:ext cx="811705" cy="81170"/>
          </a:xfrm>
          <a:custGeom>
            <a:avLst/>
            <a:gdLst/>
            <a:ahLst/>
            <a:cxnLst/>
            <a:rect l="l" t="t" r="r" b="b"/>
            <a:pathLst>
              <a:path w="811705" h="81170">
                <a:moveTo>
                  <a:pt x="0" y="0"/>
                </a:moveTo>
                <a:lnTo>
                  <a:pt x="811705" y="0"/>
                </a:lnTo>
                <a:lnTo>
                  <a:pt x="811705" y="81171"/>
                </a:lnTo>
                <a:lnTo>
                  <a:pt x="0" y="81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0" name="Freeform 60"/>
          <p:cNvSpPr/>
          <p:nvPr/>
        </p:nvSpPr>
        <p:spPr>
          <a:xfrm rot="-5400000">
            <a:off x="14207438" y="7535155"/>
            <a:ext cx="811705" cy="81170"/>
          </a:xfrm>
          <a:custGeom>
            <a:avLst/>
            <a:gdLst/>
            <a:ahLst/>
            <a:cxnLst/>
            <a:rect l="l" t="t" r="r" b="b"/>
            <a:pathLst>
              <a:path w="811705" h="81170">
                <a:moveTo>
                  <a:pt x="0" y="0"/>
                </a:moveTo>
                <a:lnTo>
                  <a:pt x="811705" y="0"/>
                </a:lnTo>
                <a:lnTo>
                  <a:pt x="811705" y="81170"/>
                </a:lnTo>
                <a:lnTo>
                  <a:pt x="0" y="811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1" name="Freeform 61"/>
          <p:cNvSpPr/>
          <p:nvPr/>
        </p:nvSpPr>
        <p:spPr>
          <a:xfrm rot="-5400000">
            <a:off x="14207438" y="6796783"/>
            <a:ext cx="811705" cy="81170"/>
          </a:xfrm>
          <a:custGeom>
            <a:avLst/>
            <a:gdLst/>
            <a:ahLst/>
            <a:cxnLst/>
            <a:rect l="l" t="t" r="r" b="b"/>
            <a:pathLst>
              <a:path w="811705" h="81170">
                <a:moveTo>
                  <a:pt x="0" y="0"/>
                </a:moveTo>
                <a:lnTo>
                  <a:pt x="811705" y="0"/>
                </a:lnTo>
                <a:lnTo>
                  <a:pt x="811705" y="81171"/>
                </a:lnTo>
                <a:lnTo>
                  <a:pt x="0" y="81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2" name="Freeform 62"/>
          <p:cNvSpPr/>
          <p:nvPr/>
        </p:nvSpPr>
        <p:spPr>
          <a:xfrm>
            <a:off x="14453917" y="6199504"/>
            <a:ext cx="318747" cy="318747"/>
          </a:xfrm>
          <a:custGeom>
            <a:avLst/>
            <a:gdLst/>
            <a:ahLst/>
            <a:cxnLst/>
            <a:rect l="l" t="t" r="r" b="b"/>
            <a:pathLst>
              <a:path w="318747" h="318747">
                <a:moveTo>
                  <a:pt x="0" y="0"/>
                </a:moveTo>
                <a:lnTo>
                  <a:pt x="318747" y="0"/>
                </a:lnTo>
                <a:lnTo>
                  <a:pt x="318747" y="318747"/>
                </a:lnTo>
                <a:lnTo>
                  <a:pt x="0" y="3187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3" name="Freeform 63"/>
          <p:cNvSpPr/>
          <p:nvPr/>
        </p:nvSpPr>
        <p:spPr>
          <a:xfrm>
            <a:off x="14453917" y="7005135"/>
            <a:ext cx="318747" cy="318747"/>
          </a:xfrm>
          <a:custGeom>
            <a:avLst/>
            <a:gdLst/>
            <a:ahLst/>
            <a:cxnLst/>
            <a:rect l="l" t="t" r="r" b="b"/>
            <a:pathLst>
              <a:path w="318747" h="318747">
                <a:moveTo>
                  <a:pt x="0" y="0"/>
                </a:moveTo>
                <a:lnTo>
                  <a:pt x="318747" y="0"/>
                </a:lnTo>
                <a:lnTo>
                  <a:pt x="318747" y="318747"/>
                </a:lnTo>
                <a:lnTo>
                  <a:pt x="0" y="3187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4" name="Freeform 64"/>
          <p:cNvSpPr/>
          <p:nvPr/>
        </p:nvSpPr>
        <p:spPr>
          <a:xfrm>
            <a:off x="14453917" y="7810767"/>
            <a:ext cx="318747" cy="318747"/>
          </a:xfrm>
          <a:custGeom>
            <a:avLst/>
            <a:gdLst/>
            <a:ahLst/>
            <a:cxnLst/>
            <a:rect l="l" t="t" r="r" b="b"/>
            <a:pathLst>
              <a:path w="318747" h="318747">
                <a:moveTo>
                  <a:pt x="0" y="0"/>
                </a:moveTo>
                <a:lnTo>
                  <a:pt x="318747" y="0"/>
                </a:lnTo>
                <a:lnTo>
                  <a:pt x="318747" y="318747"/>
                </a:lnTo>
                <a:lnTo>
                  <a:pt x="0" y="3187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5" name="Freeform 65"/>
          <p:cNvSpPr/>
          <p:nvPr/>
        </p:nvSpPr>
        <p:spPr>
          <a:xfrm>
            <a:off x="14453917" y="8616399"/>
            <a:ext cx="318747" cy="318747"/>
          </a:xfrm>
          <a:custGeom>
            <a:avLst/>
            <a:gdLst/>
            <a:ahLst/>
            <a:cxnLst/>
            <a:rect l="l" t="t" r="r" b="b"/>
            <a:pathLst>
              <a:path w="318747" h="318747">
                <a:moveTo>
                  <a:pt x="0" y="0"/>
                </a:moveTo>
                <a:lnTo>
                  <a:pt x="318747" y="0"/>
                </a:lnTo>
                <a:lnTo>
                  <a:pt x="318747" y="318747"/>
                </a:lnTo>
                <a:lnTo>
                  <a:pt x="0" y="3187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6" name="TextBox 66"/>
          <p:cNvSpPr txBox="1"/>
          <p:nvPr/>
        </p:nvSpPr>
        <p:spPr>
          <a:xfrm>
            <a:off x="15291352" y="1825763"/>
            <a:ext cx="1967948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Actualización Automatica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5291352" y="2809096"/>
            <a:ext cx="196794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...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5291352" y="1013732"/>
            <a:ext cx="1967948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Reduce riesgos de infracciones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5291352" y="3806865"/>
            <a:ext cx="196794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...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5291352" y="6718796"/>
            <a:ext cx="2436755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Confiabilidad de resultados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5291352" y="7702130"/>
            <a:ext cx="196794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Auditorias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5291352" y="6114887"/>
            <a:ext cx="2678720" cy="345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7"/>
              </a:lnSpc>
            </a:pPr>
            <a:r>
              <a:rPr lang="en-US" sz="1925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Registros descargables</a:t>
            </a:r>
          </a:p>
        </p:txBody>
      </p:sp>
      <p:sp>
        <p:nvSpPr>
          <p:cNvPr id="73" name="Freeform 73"/>
          <p:cNvSpPr/>
          <p:nvPr/>
        </p:nvSpPr>
        <p:spPr>
          <a:xfrm>
            <a:off x="5023001" y="7380263"/>
            <a:ext cx="400473" cy="400473"/>
          </a:xfrm>
          <a:custGeom>
            <a:avLst/>
            <a:gdLst/>
            <a:ahLst/>
            <a:cxnLst/>
            <a:rect l="l" t="t" r="r" b="b"/>
            <a:pathLst>
              <a:path w="400473" h="400473">
                <a:moveTo>
                  <a:pt x="0" y="0"/>
                </a:moveTo>
                <a:lnTo>
                  <a:pt x="400473" y="0"/>
                </a:lnTo>
                <a:lnTo>
                  <a:pt x="400473" y="400473"/>
                </a:lnTo>
                <a:lnTo>
                  <a:pt x="0" y="4004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4" name="Freeform 74"/>
          <p:cNvSpPr/>
          <p:nvPr/>
        </p:nvSpPr>
        <p:spPr>
          <a:xfrm>
            <a:off x="12844723" y="2588113"/>
            <a:ext cx="430742" cy="430742"/>
          </a:xfrm>
          <a:custGeom>
            <a:avLst/>
            <a:gdLst/>
            <a:ahLst/>
            <a:cxnLst/>
            <a:rect l="l" t="t" r="r" b="b"/>
            <a:pathLst>
              <a:path w="430742" h="430742">
                <a:moveTo>
                  <a:pt x="0" y="0"/>
                </a:moveTo>
                <a:lnTo>
                  <a:pt x="430742" y="0"/>
                </a:lnTo>
                <a:lnTo>
                  <a:pt x="430742" y="430741"/>
                </a:lnTo>
                <a:lnTo>
                  <a:pt x="0" y="43074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5" name="Freeform 75"/>
          <p:cNvSpPr/>
          <p:nvPr/>
        </p:nvSpPr>
        <p:spPr>
          <a:xfrm>
            <a:off x="5056078" y="2565259"/>
            <a:ext cx="400473" cy="400473"/>
          </a:xfrm>
          <a:custGeom>
            <a:avLst/>
            <a:gdLst/>
            <a:ahLst/>
            <a:cxnLst/>
            <a:rect l="l" t="t" r="r" b="b"/>
            <a:pathLst>
              <a:path w="400473" h="400473">
                <a:moveTo>
                  <a:pt x="0" y="0"/>
                </a:moveTo>
                <a:lnTo>
                  <a:pt x="400473" y="0"/>
                </a:lnTo>
                <a:lnTo>
                  <a:pt x="400473" y="400473"/>
                </a:lnTo>
                <a:lnTo>
                  <a:pt x="0" y="40047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6" name="Freeform 76"/>
          <p:cNvSpPr/>
          <p:nvPr/>
        </p:nvSpPr>
        <p:spPr>
          <a:xfrm>
            <a:off x="12882823" y="7358545"/>
            <a:ext cx="368097" cy="368097"/>
          </a:xfrm>
          <a:custGeom>
            <a:avLst/>
            <a:gdLst/>
            <a:ahLst/>
            <a:cxnLst/>
            <a:rect l="l" t="t" r="r" b="b"/>
            <a:pathLst>
              <a:path w="368097" h="368097">
                <a:moveTo>
                  <a:pt x="0" y="0"/>
                </a:moveTo>
                <a:lnTo>
                  <a:pt x="368097" y="0"/>
                </a:lnTo>
                <a:lnTo>
                  <a:pt x="368097" y="368098"/>
                </a:lnTo>
                <a:lnTo>
                  <a:pt x="0" y="36809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7" name="TextBox 77"/>
          <p:cNvSpPr txBox="1"/>
          <p:nvPr/>
        </p:nvSpPr>
        <p:spPr>
          <a:xfrm>
            <a:off x="5804517" y="320337"/>
            <a:ext cx="6197156" cy="114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4"/>
              </a:lnSpc>
            </a:pPr>
            <a:r>
              <a:rPr lang="en-US" sz="6696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Mapa mental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99351"/>
            <a:ext cx="16445925" cy="6009615"/>
          </a:xfrm>
          <a:custGeom>
            <a:avLst/>
            <a:gdLst/>
            <a:ahLst/>
            <a:cxnLst/>
            <a:rect l="l" t="t" r="r" b="b"/>
            <a:pathLst>
              <a:path w="16445925" h="6009615">
                <a:moveTo>
                  <a:pt x="0" y="0"/>
                </a:moveTo>
                <a:lnTo>
                  <a:pt x="16445925" y="0"/>
                </a:lnTo>
                <a:lnTo>
                  <a:pt x="16445925" y="6009615"/>
                </a:lnTo>
                <a:lnTo>
                  <a:pt x="0" y="60096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028700" y="419719"/>
            <a:ext cx="1554480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30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Mapa de Usuarios: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2150854" y="2627323"/>
          <a:ext cx="14290643" cy="5032353"/>
        </p:xfrm>
        <a:graphic>
          <a:graphicData uri="http://schemas.openxmlformats.org/drawingml/2006/table">
            <a:tbl>
              <a:tblPr/>
              <a:tblGrid>
                <a:gridCol w="15133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5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33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4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50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46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962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860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74230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Funcionalidad/Permiso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Configuración</a:t>
                      </a:r>
                      <a:endParaRPr lang="en-US" sz="110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  del Sistema</a:t>
                      </a: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Gestión de</a:t>
                      </a:r>
                      <a:endParaRPr lang="en-US" sz="110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  Usuarios</a:t>
                      </a: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Acceso a</a:t>
                      </a:r>
                      <a:endParaRPr lang="en-US" sz="110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  Informes Detallados</a:t>
                      </a: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Generación de</a:t>
                      </a:r>
                      <a:endParaRPr lang="en-US" sz="110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  Informes</a:t>
                      </a: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Introducción de</a:t>
                      </a:r>
                      <a:endParaRPr lang="en-US" sz="1100"/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  Datos</a:t>
                      </a: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Visualización</a:t>
                      </a:r>
                      <a:endParaRPr lang="en-US" sz="1100"/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  de Datos</a:t>
                      </a: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Herramientas de</a:t>
                      </a:r>
                      <a:endParaRPr lang="en-US" sz="1100"/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  Análisis</a:t>
                      </a: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Descarga de</a:t>
                      </a:r>
                      <a:endParaRPr lang="en-US" sz="1100"/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  Respaldos</a:t>
                      </a: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3128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Administrador, Gerente o Encargado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0"/>
                        </a:lnSpc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Sí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0"/>
                        </a:lnSpc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Sí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0"/>
                        </a:lnSpc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Sí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0"/>
                        </a:lnSpc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Sí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Sí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Sí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Sí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Sí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7842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Analista QHSE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0"/>
                        </a:lnSpc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-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0"/>
                        </a:lnSpc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-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0"/>
                        </a:lnSpc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Sí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0"/>
                        </a:lnSpc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Sí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Sí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Sí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Sí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Sí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944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Usuario Operativo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0"/>
                        </a:lnSpc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-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0"/>
                        </a:lnSpc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-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0"/>
                        </a:lnSpc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-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0"/>
                        </a:lnSpc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-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Sí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Sí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-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-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8209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Consultor /Auditor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0"/>
                        </a:lnSpc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-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0"/>
                        </a:lnSpc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-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0"/>
                        </a:lnSpc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Sí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10"/>
                        </a:lnSpc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-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-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Sí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-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defRPr/>
                      </a:pPr>
                      <a:r>
                        <a:rPr lang="en-US" sz="1650" b="1">
                          <a:solidFill>
                            <a:srgbClr val="000000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Sí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28700" y="419719"/>
            <a:ext cx="1554480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3000" b="1" u="non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Matriz de Roles: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2148685" y="1625410"/>
          <a:ext cx="13493522" cy="6095999"/>
        </p:xfrm>
        <a:graphic>
          <a:graphicData uri="http://schemas.openxmlformats.org/drawingml/2006/table">
            <a:tbl>
              <a:tblPr/>
              <a:tblGrid>
                <a:gridCol w="1650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42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0151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Funcionalidad/Permiso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Descripción de Roles: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566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Administrador, Gerente o Encargado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Administrador del Sistema (Usuario Administrador/gerente/encargado):</a:t>
                      </a:r>
                      <a:endParaRPr lang="en-US" sz="110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Responsabilidades: Configuración y mantenimiento del sistema, gestión de usuarios, y supervisión de la integridad de los datos. upervisión de las estrategias de sostenibilidad, análisis de informes de huella de carbono, y toma de decisiones estratégicas.</a:t>
                      </a:r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Permisos: Acceso total a todas las funcionalidades y datos de la plataforma.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566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Analista QHSE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'Analista Ambiental (Usuario Analista):</a:t>
                      </a:r>
                      <a:endParaRPr lang="en-US" sz="110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Responsabilidades: Recolección y análisis de datos, generación de informes, y apoyo en la implementación de estrategias de reducción de carbono.</a:t>
                      </a:r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Permisos: Acceso a datos de emisiones, herramientas de análisis, y generación de informes.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9358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Usuario Operativo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Usuario Operativo (Usuario Operativo):</a:t>
                      </a:r>
                      <a:endParaRPr lang="en-US" sz="110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Responsabilidades: Introducción de datos de emisiones, seguimiento de indicadores específicos, y apoyo en tareas operativas diarias.</a:t>
                      </a:r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Permisos: Acceso a la introducción de datos, visualización de gráficos e indicadores básicos.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9358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Consultor /Auditor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Consultor Externo (Usuario Consultor):</a:t>
                      </a:r>
                      <a:endParaRPr lang="en-US" sz="110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Responsabilidades: Asesoramiento externo sobre estrategias de reducción de huella de carbono y cumplimiento normativo.</a:t>
                      </a:r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Permisos: Acceso limitado a informes y datos relevantes para el asesoramiento.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28700" y="419719"/>
            <a:ext cx="1554480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30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Descripcion de </a:t>
            </a:r>
            <a:r>
              <a:rPr lang="en-US" sz="3000" b="1" u="non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Roles: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19719"/>
            <a:ext cx="1554480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30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Funcionalidades Principales</a:t>
            </a:r>
            <a:r>
              <a:rPr lang="en-US" sz="3000" b="1" u="non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: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2830571" y="2605279"/>
          <a:ext cx="14290643" cy="4674985"/>
        </p:xfrm>
        <a:graphic>
          <a:graphicData uri="http://schemas.openxmlformats.org/drawingml/2006/table">
            <a:tbl>
              <a:tblPr/>
              <a:tblGrid>
                <a:gridCol w="15133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5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33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4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50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46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962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860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74571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Funcionalidad/Permiso</a:t>
                      </a: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Configuración</a:t>
                      </a:r>
                      <a:endParaRPr lang="en-US" sz="110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  del Sistema</a:t>
                      </a: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Gestión de</a:t>
                      </a:r>
                      <a:endParaRPr lang="en-US" sz="110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  Usuarios</a:t>
                      </a: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Acceso a</a:t>
                      </a:r>
                      <a:endParaRPr lang="en-US" sz="110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  Informes Detallados</a:t>
                      </a: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Generación de</a:t>
                      </a:r>
                      <a:endParaRPr lang="en-US" sz="110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  Informes</a:t>
                      </a: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Introducción de</a:t>
                      </a:r>
                      <a:endParaRPr lang="en-US" sz="1100"/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  Datos</a:t>
                      </a: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Visualización</a:t>
                      </a:r>
                      <a:endParaRPr lang="en-US" sz="1100"/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  de Datos</a:t>
                      </a: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Herramientas de</a:t>
                      </a:r>
                      <a:endParaRPr lang="en-US" sz="1100"/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  Análisis</a:t>
                      </a: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Descarga de</a:t>
                      </a:r>
                      <a:endParaRPr lang="en-US" sz="1100"/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  Respaldos</a:t>
                      </a: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0414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endParaRPr lang="en-US" sz="1100"/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90"/>
                        </a:lnSpc>
                        <a:defRPr/>
                      </a:pPr>
                      <a:r>
                        <a:rPr lang="en-US" sz="135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-</a:t>
                      </a:r>
                      <a:endParaRPr lang="en-US" sz="1100"/>
                    </a:p>
                    <a:p>
                      <a:pPr algn="ctr">
                        <a:lnSpc>
                          <a:spcPts val="1890"/>
                        </a:lnSpc>
                      </a:pPr>
                      <a:r>
                        <a:rPr lang="en-US" sz="135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 Definir Alcances de Huella de carbono (Alcances 1, 2 y 3).</a:t>
                      </a:r>
                    </a:p>
                    <a:p>
                      <a:pPr algn="ctr">
                        <a:lnSpc>
                          <a:spcPts val="1890"/>
                        </a:lnSpc>
                      </a:pPr>
                      <a:r>
                        <a:rPr lang="en-US" sz="135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   - Creación de nuevas sedes en la organización. </a:t>
                      </a:r>
                    </a:p>
                    <a:p>
                      <a:pPr algn="ctr">
                        <a:lnSpc>
                          <a:spcPts val="1890"/>
                        </a:lnSpc>
                      </a:pPr>
                      <a:r>
                        <a:rPr lang="en-US" sz="135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   - Definir metodología.</a:t>
                      </a:r>
                    </a:p>
                    <a:p>
                      <a:pPr algn="ctr">
                        <a:lnSpc>
                          <a:spcPts val="1890"/>
                        </a:lnSpc>
                      </a:pPr>
                      <a:r>
                        <a:rPr lang="en-US" sz="135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   - Definir niveles de incertidumbre.</a:t>
                      </a:r>
                    </a:p>
                    <a:p>
                      <a:pPr algn="ctr">
                        <a:lnSpc>
                          <a:spcPts val="1890"/>
                        </a:lnSpc>
                      </a:pPr>
                      <a:r>
                        <a:rPr lang="en-US" sz="135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   </a:t>
                      </a: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90"/>
                        </a:lnSpc>
                        <a:defRPr/>
                      </a:pPr>
                      <a:r>
                        <a:rPr lang="en-US" sz="135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-Administrar</a:t>
                      </a:r>
                      <a:endParaRPr lang="en-US" sz="1100"/>
                    </a:p>
                    <a:p>
                      <a:pPr algn="ctr">
                        <a:lnSpc>
                          <a:spcPts val="1890"/>
                        </a:lnSpc>
                      </a:pPr>
                      <a:r>
                        <a:rPr lang="en-US" sz="135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 Usuarios y Roles: Definición de roles y permisos de usuario para asegurar que</a:t>
                      </a:r>
                    </a:p>
                    <a:p>
                      <a:pPr algn="ctr">
                        <a:lnSpc>
                          <a:spcPts val="1890"/>
                        </a:lnSpc>
                      </a:pPr>
                      <a:r>
                        <a:rPr lang="en-US" sz="135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 cada miembro del equipo tenga acceso adecuado a la información y herramientas</a:t>
                      </a:r>
                    </a:p>
                    <a:p>
                      <a:pPr algn="ctr">
                        <a:lnSpc>
                          <a:spcPts val="1890"/>
                        </a:lnSpc>
                      </a:pPr>
                      <a:r>
                        <a:rPr lang="en-US" sz="135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 necesarias</a:t>
                      </a: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90"/>
                        </a:lnSpc>
                        <a:defRPr/>
                      </a:pPr>
                      <a:r>
                        <a:rPr lang="en-US" sz="135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-Visualización</a:t>
                      </a:r>
                      <a:endParaRPr lang="en-US" sz="1100"/>
                    </a:p>
                    <a:p>
                      <a:pPr algn="ctr">
                        <a:lnSpc>
                          <a:spcPts val="1890"/>
                        </a:lnSpc>
                      </a:pPr>
                      <a:r>
                        <a:rPr lang="en-US" sz="135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 de informes.</a:t>
                      </a: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90"/>
                        </a:lnSpc>
                        <a:defRPr/>
                      </a:pPr>
                      <a:r>
                        <a:rPr lang="en-US" sz="135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-Define</a:t>
                      </a:r>
                      <a:endParaRPr lang="en-US" sz="1100"/>
                    </a:p>
                    <a:p>
                      <a:pPr algn="ctr">
                        <a:lnSpc>
                          <a:spcPts val="1890"/>
                        </a:lnSpc>
                      </a:pPr>
                      <a:r>
                        <a:rPr lang="en-US" sz="135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 informes automáticos y personalizados sobre la huella de carbono</a:t>
                      </a: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defRPr/>
                      </a:pPr>
                      <a:r>
                        <a:rPr lang="en-US" sz="135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-Ingreso de</a:t>
                      </a:r>
                      <a:endParaRPr lang="en-US" sz="1100"/>
                    </a:p>
                    <a:p>
                      <a:pPr algn="ctr">
                        <a:lnSpc>
                          <a:spcPts val="1350"/>
                        </a:lnSpc>
                      </a:pPr>
                      <a:r>
                        <a:rPr lang="en-US" sz="135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 datos.</a:t>
                      </a:r>
                    </a:p>
                    <a:p>
                      <a:pPr algn="ctr">
                        <a:lnSpc>
                          <a:spcPts val="1350"/>
                        </a:lnSpc>
                      </a:pPr>
                      <a:r>
                        <a:rPr lang="en-US" sz="135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   -Subir respaldos</a:t>
                      </a: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defRPr/>
                      </a:pPr>
                      <a:r>
                        <a:rPr lang="en-US" sz="135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-Visualización</a:t>
                      </a:r>
                      <a:endParaRPr lang="en-US" sz="1100"/>
                    </a:p>
                    <a:p>
                      <a:pPr algn="ctr">
                        <a:lnSpc>
                          <a:spcPts val="1350"/>
                        </a:lnSpc>
                      </a:pPr>
                      <a:r>
                        <a:rPr lang="en-US" sz="135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 de informes.</a:t>
                      </a: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defRPr/>
                      </a:pPr>
                      <a:r>
                        <a:rPr lang="en-US" sz="135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-Análisis de</a:t>
                      </a:r>
                      <a:endParaRPr lang="en-US" sz="1100"/>
                    </a:p>
                    <a:p>
                      <a:pPr algn="ctr">
                        <a:lnSpc>
                          <a:spcPts val="1350"/>
                        </a:lnSpc>
                      </a:pPr>
                      <a:r>
                        <a:rPr lang="en-US" sz="135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 datos históricos para identificar tendencias y áreas de mejora</a:t>
                      </a: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defRPr/>
                      </a:pPr>
                      <a:r>
                        <a:rPr lang="en-US" sz="135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-Descargas de</a:t>
                      </a:r>
                      <a:endParaRPr lang="en-US" sz="1100"/>
                    </a:p>
                    <a:p>
                      <a:pPr algn="ctr">
                        <a:lnSpc>
                          <a:spcPts val="1350"/>
                        </a:lnSpc>
                      </a:pPr>
                      <a:r>
                        <a:rPr lang="en-US" sz="135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 datos.</a:t>
                      </a:r>
                    </a:p>
                    <a:p>
                      <a:pPr algn="ctr">
                        <a:lnSpc>
                          <a:spcPts val="1350"/>
                        </a:lnSpc>
                      </a:pPr>
                      <a:r>
                        <a:rPr lang="en-US" sz="135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   -Descarga Informes.</a:t>
                      </a:r>
                    </a:p>
                  </a:txBody>
                  <a:tcPr marL="66675" marR="66675" marT="66675" marB="66675" anchor="ctr">
                    <a:lnL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651</Words>
  <Application>Microsoft Office PowerPoint</Application>
  <PresentationFormat>Personalizado</PresentationFormat>
  <Paragraphs>155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22" baseType="lpstr">
      <vt:lpstr>Canva Sans 1</vt:lpstr>
      <vt:lpstr>Arial</vt:lpstr>
      <vt:lpstr>Calibri</vt:lpstr>
      <vt:lpstr>Open Sauce Bold</vt:lpstr>
      <vt:lpstr>Arimo</vt:lpstr>
      <vt:lpstr>Arimo Bold</vt:lpstr>
      <vt:lpstr>Telegraf Bold</vt:lpstr>
      <vt:lpstr>Gill Sans Light</vt:lpstr>
      <vt:lpstr>Abril Fatface</vt:lpstr>
      <vt:lpstr>Canva Sans 2 Bold</vt:lpstr>
      <vt:lpstr>Aileron Bold</vt:lpstr>
      <vt:lpstr>Canva Sans 1 Bold</vt:lpstr>
      <vt:lpstr>Aileron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Alcance del Proyecto de Gestión de Huella de Carbono Objetivo del Proyecto: Desarrollar una plataforma web que simplifique y agilice las tareas de gestión de la huella de carbono mediante la centralización de la información y el cumplimiento normativo.</dc:title>
  <cp:lastModifiedBy>Jorge Lopez</cp:lastModifiedBy>
  <cp:revision>2</cp:revision>
  <dcterms:created xsi:type="dcterms:W3CDTF">2006-08-16T00:00:00Z</dcterms:created>
  <dcterms:modified xsi:type="dcterms:W3CDTF">2024-10-18T14:53:29Z</dcterms:modified>
  <dc:identifier>DAGPAnQmAlE</dc:identifier>
</cp:coreProperties>
</file>